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7" r:id="rId2"/>
    <p:sldId id="285" r:id="rId3"/>
    <p:sldId id="355" r:id="rId4"/>
    <p:sldId id="360" r:id="rId5"/>
    <p:sldId id="362" r:id="rId6"/>
    <p:sldId id="361" r:id="rId7"/>
    <p:sldId id="363" r:id="rId8"/>
    <p:sldId id="365" r:id="rId9"/>
    <p:sldId id="364" r:id="rId10"/>
    <p:sldId id="366" r:id="rId11"/>
    <p:sldId id="367" r:id="rId12"/>
    <p:sldId id="369" r:id="rId13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G" initials="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3A40"/>
    <a:srgbClr val="FA0000"/>
    <a:srgbClr val="ABCAEF"/>
    <a:srgbClr val="FF5050"/>
    <a:srgbClr val="385D8A"/>
    <a:srgbClr val="DBE2EA"/>
    <a:srgbClr val="A6A6A6"/>
    <a:srgbClr val="FEA501"/>
    <a:srgbClr val="D0D8E8"/>
    <a:srgbClr val="F2C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0A1B5D5-9B99-4C35-A422-299274C87663}" styleName="보통 스타일 1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보통 스타일 1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4394" autoAdjust="0"/>
  </p:normalViewPr>
  <p:slideViewPr>
    <p:cSldViewPr>
      <p:cViewPr>
        <p:scale>
          <a:sx n="100" d="100"/>
          <a:sy n="100" d="100"/>
        </p:scale>
        <p:origin x="-282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81F00-7A16-4DD4-A949-E4DF7C6BC19A}" type="datetimeFigureOut">
              <a:rPr lang="ko-KR" altLang="en-US" smtClean="0"/>
              <a:pPr/>
              <a:t>2014-03-07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3AA14-A4F2-428D-834F-112F242D65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94743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85B21-B2C8-470E-90EA-38E2F46B56C9}" type="datetimeFigureOut">
              <a:rPr lang="ko-KR" altLang="en-US" smtClean="0"/>
              <a:pPr/>
              <a:t>2014-03-07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2F0B4-E1D9-48AC-A388-84C9BAF43A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42880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32D78E-2130-48B6-AA8B-6BE66F7388EA}" type="slidenum">
              <a:rPr lang="de-DE">
                <a:solidFill>
                  <a:prstClr val="black"/>
                </a:solidFill>
              </a:rPr>
              <a:pPr/>
              <a:t>1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53590" y="9433753"/>
            <a:ext cx="2944085" cy="492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 fontAlgn="base" latinLnBrk="0">
              <a:spcBef>
                <a:spcPct val="0"/>
              </a:spcBef>
              <a:spcAft>
                <a:spcPct val="0"/>
              </a:spcAft>
            </a:pPr>
            <a:fld id="{170678E6-4A96-4C62-ADF8-868721DD20AE}" type="slidenum">
              <a:rPr lang="en-GB" sz="13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algn="r" defTabSz="947738" fontAlgn="base" latinLnBrk="0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sz="13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4275"/>
          </a:xfrm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2F0B4-E1D9-48AC-A388-84C9BAF43AAB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5288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32D78E-2130-48B6-AA8B-6BE66F7388EA}" type="slidenum">
              <a:rPr lang="de-DE">
                <a:solidFill>
                  <a:prstClr val="black"/>
                </a:solidFill>
              </a:rPr>
              <a:pPr/>
              <a:t>12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53590" y="9433753"/>
            <a:ext cx="2944085" cy="492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 fontAlgn="base" latinLnBrk="0">
              <a:spcBef>
                <a:spcPct val="0"/>
              </a:spcBef>
              <a:spcAft>
                <a:spcPct val="0"/>
              </a:spcAft>
            </a:pPr>
            <a:fld id="{170678E6-4A96-4C62-ADF8-868721DD20AE}" type="slidenum">
              <a:rPr lang="en-GB" sz="13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algn="r" defTabSz="947738" fontAlgn="base" latinLnBrk="0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GB" sz="13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4275"/>
          </a:xfrm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975370" y="4221088"/>
            <a:ext cx="7485062" cy="1081087"/>
          </a:xfrm>
        </p:spPr>
        <p:txBody>
          <a:bodyPr anchor="t"/>
          <a:lstStyle>
            <a:lvl1pPr>
              <a:lnSpc>
                <a:spcPct val="150000"/>
              </a:lnSpc>
              <a:defRPr sz="2600" baseline="0">
                <a:ea typeface="맑은 고딕" pitchFamily="50" charset="-127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11630" name="Rectangle 12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949970" y="5291063"/>
            <a:ext cx="7510462" cy="800100"/>
          </a:xfrm>
        </p:spPr>
        <p:txBody>
          <a:bodyPr tIns="45720" bIns="45720"/>
          <a:lstStyle>
            <a:lvl1pPr marL="0" indent="0" algn="r">
              <a:buFont typeface="Wingdings" pitchFamily="2" charset="2"/>
              <a:buNone/>
              <a:defRPr sz="1600" baseline="0">
                <a:ea typeface="맑은 고딕" pitchFamily="50" charset="-127"/>
              </a:defRPr>
            </a:lvl1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ko-KR" altLang="en-US">
              <a:solidFill>
                <a:srgbClr val="00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10555"/>
            <a:ext cx="204787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3914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778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9725" y="1001713"/>
            <a:ext cx="2130425" cy="493553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95275" y="1001713"/>
            <a:ext cx="6242050" cy="493553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317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67544" y="117004"/>
            <a:ext cx="8136904" cy="647700"/>
          </a:xfrm>
        </p:spPr>
        <p:txBody>
          <a:bodyPr anchor="ctr"/>
          <a:lstStyle>
            <a:lvl1pPr>
              <a:defRPr sz="24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59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256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95275" y="1624013"/>
            <a:ext cx="4186238" cy="4313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3913" y="1624013"/>
            <a:ext cx="4186237" cy="4313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>
              <a:solidFill>
                <a:srgbClr val="FFFFFF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D3C423-6FC7-4893-96D4-E785801BA5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0928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5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687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637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143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57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624013"/>
            <a:ext cx="8524875" cy="431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10595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>
                <a:solidFill>
                  <a:schemeClr val="bg1"/>
                </a:solidFill>
              </a:defRPr>
            </a:lvl1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</a:pPr>
            <a:endParaRPr lang="ko-KR" altLang="en-US" smtClean="0">
              <a:solidFill>
                <a:srgbClr val="FFFFFF"/>
              </a:solidFill>
            </a:endParaRP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23528" y="117004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95536" y="6380935"/>
            <a:ext cx="204787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3C423-6FC7-4893-96D4-E785801BA5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4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spcBef>
          <a:spcPct val="0"/>
        </a:spcBef>
        <a:spcAft>
          <a:spcPct val="4000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0"/>
        </a:spcBef>
        <a:spcAft>
          <a:spcPct val="4000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0"/>
        </a:spcBef>
        <a:spcAft>
          <a:spcPct val="4000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0"/>
        </a:spcBef>
        <a:spcAft>
          <a:spcPct val="4000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0"/>
        </a:spcBef>
        <a:spcAft>
          <a:spcPct val="4000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uos.ac.k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"/>
          <p:cNvSpPr>
            <a:spLocks noGrp="1" noChangeArrowheads="1"/>
          </p:cNvSpPr>
          <p:nvPr>
            <p:ph type="ctrTitle"/>
          </p:nvPr>
        </p:nvSpPr>
        <p:spPr>
          <a:xfrm>
            <a:off x="971600" y="2132857"/>
            <a:ext cx="7776864" cy="864095"/>
          </a:xfrm>
        </p:spPr>
        <p:txBody>
          <a:bodyPr/>
          <a:lstStyle/>
          <a:p>
            <a:pPr eaLnBrk="1" hangingPunct="1"/>
            <a:r>
              <a:rPr lang="ko-KR" altLang="en-US" noProof="1" smtClean="0"/>
              <a:t>산학협력단 연구지원금 시스템 사용자 매뉴얼</a:t>
            </a:r>
            <a:endParaRPr lang="en-US" sz="2000" b="0" noProof="1" smtClean="0"/>
          </a:p>
        </p:txBody>
      </p:sp>
      <p:sp>
        <p:nvSpPr>
          <p:cNvPr id="2" name="TextBox 1"/>
          <p:cNvSpPr txBox="1"/>
          <p:nvPr/>
        </p:nvSpPr>
        <p:spPr>
          <a:xfrm>
            <a:off x="4139952" y="6453336"/>
            <a:ext cx="48965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/>
              <a:t>Copyrightⓒ</a:t>
            </a:r>
            <a:r>
              <a:rPr lang="en-US" altLang="ko-KR" sz="1200" b="1" dirty="0" smtClean="0"/>
              <a:t>2014 UOSICF. All </a:t>
            </a:r>
            <a:r>
              <a:rPr lang="en-US" altLang="ko-KR" sz="1200" b="1" dirty="0"/>
              <a:t>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700324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/>
          <p:cNvSpPr>
            <a:spLocks noGrp="1"/>
          </p:cNvSpPr>
          <p:nvPr>
            <p:ph type="title"/>
          </p:nvPr>
        </p:nvSpPr>
        <p:spPr>
          <a:xfrm>
            <a:off x="467544" y="117004"/>
            <a:ext cx="8136904" cy="647700"/>
          </a:xfrm>
        </p:spPr>
        <p:txBody>
          <a:bodyPr/>
          <a:lstStyle/>
          <a:p>
            <a:r>
              <a:rPr lang="ko-KR" altLang="en-US" sz="2000" dirty="0" smtClean="0"/>
              <a:t> </a:t>
            </a:r>
            <a:r>
              <a:rPr lang="en-US" altLang="ko-KR" sz="2000" dirty="0"/>
              <a:t>Ⅲ. </a:t>
            </a:r>
            <a:r>
              <a:rPr lang="ko-KR" altLang="en-US" sz="2000" dirty="0" smtClean="0"/>
              <a:t>포인트 사용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정</a:t>
            </a:r>
            <a:r>
              <a:rPr lang="ko-KR" altLang="en-US" sz="2000" dirty="0"/>
              <a:t>산</a:t>
            </a:r>
            <a:r>
              <a:rPr lang="ko-KR" altLang="en-US" sz="2000" dirty="0" smtClean="0"/>
              <a:t>처리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  <p:pic>
        <p:nvPicPr>
          <p:cNvPr id="10" name="Picture 33" descr="3-2"/>
          <p:cNvPicPr>
            <a:picLocks noChangeAspect="1" noChangeArrowheads="1"/>
          </p:cNvPicPr>
          <p:nvPr/>
        </p:nvPicPr>
        <p:blipFill>
          <a:blip r:embed="rId2" cstate="print"/>
          <a:srcRect l="4758" t="11064" r="50365" b="79677"/>
          <a:stretch>
            <a:fillRect/>
          </a:stretch>
        </p:blipFill>
        <p:spPr bwMode="auto">
          <a:xfrm>
            <a:off x="179512" y="908720"/>
            <a:ext cx="5760640" cy="489658"/>
          </a:xfrm>
          <a:prstGeom prst="rect">
            <a:avLst/>
          </a:prstGeom>
          <a:noFill/>
        </p:spPr>
      </p:pic>
      <p:sp>
        <p:nvSpPr>
          <p:cNvPr id="12" name="AutoShape 34"/>
          <p:cNvSpPr>
            <a:spLocks noChangeArrowheads="1"/>
          </p:cNvSpPr>
          <p:nvPr/>
        </p:nvSpPr>
        <p:spPr bwMode="auto">
          <a:xfrm>
            <a:off x="395536" y="980728"/>
            <a:ext cx="5184576" cy="36004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>
            <a:outerShdw dist="17961" dir="2700000" algn="ctr" rotWithShape="0">
              <a:srgbClr val="194F71"/>
            </a:outerShdw>
          </a:effectLst>
        </p:spPr>
        <p:txBody>
          <a:bodyPr lIns="90000" tIns="46800" rIns="90000" bIns="46800" anchor="ctr"/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3. </a:t>
            </a:r>
            <a:r>
              <a:rPr lang="ko-KR" altLang="en-US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포인트 사용</a:t>
            </a:r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(</a:t>
            </a:r>
            <a:r>
              <a:rPr lang="ko-KR" altLang="en-US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정산처</a:t>
            </a:r>
            <a:r>
              <a:rPr lang="ko-KR" altLang="en-US" sz="1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리</a:t>
            </a:r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)</a:t>
            </a:r>
            <a:endParaRPr lang="ko-KR" altLang="en-US" sz="1400" b="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8" name="AutoShape 31"/>
          <p:cNvSpPr>
            <a:spLocks noChangeArrowheads="1"/>
          </p:cNvSpPr>
          <p:nvPr/>
        </p:nvSpPr>
        <p:spPr bwMode="auto">
          <a:xfrm>
            <a:off x="6228184" y="1196752"/>
            <a:ext cx="2592288" cy="4896544"/>
          </a:xfrm>
          <a:prstGeom prst="roundRect">
            <a:avLst>
              <a:gd name="adj" fmla="val 4662"/>
            </a:avLst>
          </a:prstGeom>
          <a:solidFill>
            <a:srgbClr val="DAEEFA">
              <a:alpha val="25000"/>
            </a:srgbClr>
          </a:solidFill>
          <a:ln w="25400">
            <a:solidFill>
              <a:srgbClr val="B7C0FF"/>
            </a:solidFill>
            <a:round/>
            <a:headEnd/>
            <a:tailEnd/>
          </a:ln>
          <a:effectLst/>
        </p:spPr>
        <p:txBody>
          <a:bodyPr wrap="none" anchor="t"/>
          <a:lstStyle/>
          <a:p>
            <a:pPr>
              <a:lnSpc>
                <a:spcPct val="200000"/>
              </a:lnSpc>
            </a:pPr>
            <a:endParaRPr lang="en-US" altLang="ko-KR" sz="1600" dirty="0" smtClean="0"/>
          </a:p>
          <a:p>
            <a:r>
              <a:rPr lang="ko-KR" altLang="en-US" sz="1500" dirty="0" smtClean="0"/>
              <a:t>①의 전표추가 클릭</a:t>
            </a:r>
            <a:endParaRPr lang="en-US" altLang="ko-KR" sz="1500" dirty="0" smtClean="0"/>
          </a:p>
          <a:p>
            <a:endParaRPr lang="en-US" altLang="ko-KR" sz="1500" dirty="0"/>
          </a:p>
          <a:p>
            <a:r>
              <a:rPr lang="ko-KR" altLang="en-US" sz="1500" dirty="0" smtClean="0"/>
              <a:t>②의 체크박스에 정산하실</a:t>
            </a:r>
            <a:endParaRPr lang="en-US" altLang="ko-KR" sz="1500" dirty="0" smtClean="0"/>
          </a:p>
          <a:p>
            <a:r>
              <a:rPr lang="en-US" altLang="ko-KR" sz="1500" dirty="0"/>
              <a:t> </a:t>
            </a:r>
            <a:r>
              <a:rPr lang="en-US" altLang="ko-KR" sz="1500" dirty="0" smtClean="0"/>
              <a:t>  </a:t>
            </a:r>
            <a:r>
              <a:rPr lang="ko-KR" altLang="en-US" sz="1500" dirty="0" smtClean="0"/>
              <a:t>전표를 선택</a:t>
            </a:r>
            <a:endParaRPr lang="en-US" altLang="ko-KR" sz="1500" dirty="0" smtClean="0"/>
          </a:p>
          <a:p>
            <a:endParaRPr lang="en-US" altLang="ko-KR" sz="1500" dirty="0" smtClean="0"/>
          </a:p>
          <a:p>
            <a:r>
              <a:rPr lang="ko-KR" altLang="en-US" sz="1500" dirty="0" smtClean="0"/>
              <a:t>③의 추가 버튼으로 전표</a:t>
            </a:r>
            <a:endParaRPr lang="en-US" altLang="ko-KR" sz="1500" dirty="0" smtClean="0"/>
          </a:p>
          <a:p>
            <a:r>
              <a:rPr lang="en-US" altLang="ko-KR" sz="1500" dirty="0"/>
              <a:t> </a:t>
            </a:r>
            <a:r>
              <a:rPr lang="en-US" altLang="ko-KR" sz="1500" dirty="0" smtClean="0"/>
              <a:t>  </a:t>
            </a:r>
            <a:r>
              <a:rPr lang="ko-KR" altLang="en-US" sz="1500" dirty="0" smtClean="0"/>
              <a:t>추가</a:t>
            </a:r>
            <a:endParaRPr lang="en-US" altLang="ko-KR" sz="1500" dirty="0" smtClean="0"/>
          </a:p>
          <a:p>
            <a:endParaRPr lang="en-US" altLang="ko-KR" sz="1500" dirty="0"/>
          </a:p>
          <a:p>
            <a:r>
              <a:rPr lang="ko-KR" altLang="en-US" sz="1500" dirty="0" smtClean="0"/>
              <a:t> 정산하실 전표가 모두 선택</a:t>
            </a:r>
            <a:endParaRPr lang="en-US" altLang="ko-KR" sz="1500" dirty="0" smtClean="0"/>
          </a:p>
          <a:p>
            <a:r>
              <a:rPr lang="en-US" altLang="ko-KR" sz="1500" dirty="0"/>
              <a:t> </a:t>
            </a:r>
            <a:r>
              <a:rPr lang="ko-KR" altLang="en-US" sz="1500" dirty="0" smtClean="0"/>
              <a:t>되었으면 ④의 작업저장 후</a:t>
            </a:r>
            <a:endParaRPr lang="en-US" altLang="ko-KR" sz="1500" dirty="0" smtClean="0"/>
          </a:p>
          <a:p>
            <a:r>
              <a:rPr lang="en-US" altLang="ko-KR" sz="1500" dirty="0"/>
              <a:t> </a:t>
            </a:r>
            <a:r>
              <a:rPr lang="ko-KR" altLang="en-US" sz="1500" dirty="0" smtClean="0"/>
              <a:t>⑤의 닫기 버튼 클릭 </a:t>
            </a:r>
            <a:endParaRPr lang="en-US" altLang="ko-KR" sz="1500" dirty="0" smtClean="0"/>
          </a:p>
        </p:txBody>
      </p:sp>
      <p:pic>
        <p:nvPicPr>
          <p:cNvPr id="14" name="Picture 35" descr="3-2"/>
          <p:cNvPicPr>
            <a:picLocks noChangeAspect="1" noChangeArrowheads="1"/>
          </p:cNvPicPr>
          <p:nvPr/>
        </p:nvPicPr>
        <p:blipFill>
          <a:blip r:embed="rId2" cstate="print"/>
          <a:srcRect l="50729" t="11064" r="4515" b="79677"/>
          <a:stretch>
            <a:fillRect/>
          </a:stretch>
        </p:blipFill>
        <p:spPr bwMode="auto">
          <a:xfrm>
            <a:off x="6300192" y="908720"/>
            <a:ext cx="2448272" cy="504056"/>
          </a:xfrm>
          <a:prstGeom prst="rect">
            <a:avLst/>
          </a:prstGeom>
          <a:noFill/>
        </p:spPr>
      </p:pic>
      <p:sp>
        <p:nvSpPr>
          <p:cNvPr id="16" name="AutoShape 34"/>
          <p:cNvSpPr>
            <a:spLocks noChangeArrowheads="1"/>
          </p:cNvSpPr>
          <p:nvPr/>
        </p:nvSpPr>
        <p:spPr bwMode="auto">
          <a:xfrm>
            <a:off x="6443761" y="980728"/>
            <a:ext cx="2304703" cy="36004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>
            <a:outerShdw dist="17961" dir="2700000" algn="ctr" rotWithShape="0">
              <a:srgbClr val="194F71"/>
            </a:outerShdw>
          </a:effectLst>
        </p:spPr>
        <p:txBody>
          <a:bodyPr lIns="90000" tIns="46800" rIns="90000" bIns="46800" anchor="ctr"/>
          <a:lstStyle/>
          <a:p>
            <a:pPr algn="ctr"/>
            <a:r>
              <a:rPr lang="ko-KR" altLang="en-US" sz="1600" b="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상세내역</a:t>
            </a:r>
            <a:endParaRPr lang="ko-KR" altLang="en-US" sz="1600" b="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5514133" cy="413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525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/>
          <p:cNvSpPr>
            <a:spLocks noGrp="1"/>
          </p:cNvSpPr>
          <p:nvPr>
            <p:ph type="title"/>
          </p:nvPr>
        </p:nvSpPr>
        <p:spPr>
          <a:xfrm>
            <a:off x="467544" y="117004"/>
            <a:ext cx="8136904" cy="647700"/>
          </a:xfrm>
        </p:spPr>
        <p:txBody>
          <a:bodyPr/>
          <a:lstStyle/>
          <a:p>
            <a:r>
              <a:rPr lang="ko-KR" altLang="en-US" sz="2000" dirty="0" smtClean="0"/>
              <a:t> </a:t>
            </a:r>
            <a:r>
              <a:rPr lang="en-US" altLang="ko-KR" sz="2000" dirty="0"/>
              <a:t>Ⅲ. </a:t>
            </a:r>
            <a:r>
              <a:rPr lang="ko-KR" altLang="en-US" sz="2000" dirty="0" smtClean="0"/>
              <a:t>포인트 사용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정</a:t>
            </a:r>
            <a:r>
              <a:rPr lang="ko-KR" altLang="en-US" sz="2000" dirty="0"/>
              <a:t>산</a:t>
            </a:r>
            <a:r>
              <a:rPr lang="ko-KR" altLang="en-US" sz="2000" dirty="0" smtClean="0"/>
              <a:t>처리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  <p:pic>
        <p:nvPicPr>
          <p:cNvPr id="10" name="Picture 33" descr="3-2"/>
          <p:cNvPicPr>
            <a:picLocks noChangeAspect="1" noChangeArrowheads="1"/>
          </p:cNvPicPr>
          <p:nvPr/>
        </p:nvPicPr>
        <p:blipFill>
          <a:blip r:embed="rId2" cstate="print"/>
          <a:srcRect l="4758" t="11064" r="50365" b="79677"/>
          <a:stretch>
            <a:fillRect/>
          </a:stretch>
        </p:blipFill>
        <p:spPr bwMode="auto">
          <a:xfrm>
            <a:off x="179512" y="908720"/>
            <a:ext cx="5760640" cy="489658"/>
          </a:xfrm>
          <a:prstGeom prst="rect">
            <a:avLst/>
          </a:prstGeom>
          <a:noFill/>
        </p:spPr>
      </p:pic>
      <p:sp>
        <p:nvSpPr>
          <p:cNvPr id="12" name="AutoShape 34"/>
          <p:cNvSpPr>
            <a:spLocks noChangeArrowheads="1"/>
          </p:cNvSpPr>
          <p:nvPr/>
        </p:nvSpPr>
        <p:spPr bwMode="auto">
          <a:xfrm>
            <a:off x="395536" y="980728"/>
            <a:ext cx="5184576" cy="36004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>
            <a:outerShdw dist="17961" dir="2700000" algn="ctr" rotWithShape="0">
              <a:srgbClr val="194F71"/>
            </a:outerShdw>
          </a:effectLst>
        </p:spPr>
        <p:txBody>
          <a:bodyPr lIns="90000" tIns="46800" rIns="90000" bIns="46800" anchor="ctr"/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3. </a:t>
            </a:r>
            <a:r>
              <a:rPr lang="ko-KR" altLang="en-US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포인트 사용</a:t>
            </a:r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(</a:t>
            </a:r>
            <a:r>
              <a:rPr lang="ko-KR" altLang="en-US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정산처</a:t>
            </a:r>
            <a:r>
              <a:rPr lang="ko-KR" altLang="en-US" sz="1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리</a:t>
            </a:r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)</a:t>
            </a:r>
            <a:endParaRPr lang="ko-KR" altLang="en-US" sz="1400" b="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8" name="AutoShape 31"/>
          <p:cNvSpPr>
            <a:spLocks noChangeArrowheads="1"/>
          </p:cNvSpPr>
          <p:nvPr/>
        </p:nvSpPr>
        <p:spPr bwMode="auto">
          <a:xfrm>
            <a:off x="6296347" y="1213892"/>
            <a:ext cx="2592288" cy="4896544"/>
          </a:xfrm>
          <a:prstGeom prst="roundRect">
            <a:avLst>
              <a:gd name="adj" fmla="val 4662"/>
            </a:avLst>
          </a:prstGeom>
          <a:solidFill>
            <a:srgbClr val="DAEEFA">
              <a:alpha val="25000"/>
            </a:srgbClr>
          </a:solidFill>
          <a:ln w="25400">
            <a:solidFill>
              <a:srgbClr val="B7C0FF"/>
            </a:solidFill>
            <a:round/>
            <a:headEnd/>
            <a:tailEnd/>
          </a:ln>
          <a:effectLst/>
        </p:spPr>
        <p:txBody>
          <a:bodyPr wrap="none" anchor="t"/>
          <a:lstStyle/>
          <a:p>
            <a:pPr>
              <a:lnSpc>
                <a:spcPct val="200000"/>
              </a:lnSpc>
            </a:pPr>
            <a:endParaRPr lang="en-US" altLang="ko-KR" sz="1600" dirty="0" smtClean="0"/>
          </a:p>
          <a:p>
            <a:pPr>
              <a:lnSpc>
                <a:spcPct val="200000"/>
              </a:lnSpc>
            </a:pPr>
            <a:r>
              <a:rPr lang="ko-KR" altLang="en-US" sz="1400" dirty="0" smtClean="0"/>
              <a:t>정산하실 내역을 선택한 후</a:t>
            </a:r>
            <a:endParaRPr lang="en-US" altLang="ko-KR" sz="1400" dirty="0" smtClean="0"/>
          </a:p>
          <a:p>
            <a:pPr>
              <a:lnSpc>
                <a:spcPct val="200000"/>
              </a:lnSpc>
            </a:pPr>
            <a:r>
              <a:rPr lang="ko-KR" altLang="en-US" sz="1400" dirty="0" smtClean="0"/>
              <a:t>신청서 출력버튼을 클릭하여</a:t>
            </a:r>
            <a:endParaRPr lang="en-US" altLang="ko-KR" sz="1400" dirty="0" smtClean="0"/>
          </a:p>
          <a:p>
            <a:pPr>
              <a:lnSpc>
                <a:spcPct val="200000"/>
              </a:lnSpc>
            </a:pPr>
            <a:r>
              <a:rPr lang="ko-KR" altLang="en-US" sz="1400" dirty="0" smtClean="0"/>
              <a:t>출력물을 출력합니다</a:t>
            </a:r>
            <a:r>
              <a:rPr lang="en-US" altLang="ko-KR" sz="1400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ko-KR" altLang="en-US" sz="1400" dirty="0" smtClean="0"/>
              <a:t>신청서와 증빙자료를</a:t>
            </a:r>
            <a:endParaRPr lang="en-US" altLang="ko-KR" sz="1400" dirty="0" smtClean="0"/>
          </a:p>
          <a:p>
            <a:pPr>
              <a:lnSpc>
                <a:spcPct val="200000"/>
              </a:lnSpc>
            </a:pPr>
            <a:r>
              <a:rPr lang="ko-KR" altLang="en-US" sz="1400" dirty="0" err="1" smtClean="0"/>
              <a:t>산학협력단으로</a:t>
            </a:r>
            <a:r>
              <a:rPr lang="ko-KR" altLang="en-US" sz="1400" dirty="0" smtClean="0"/>
              <a:t> 제출하시면</a:t>
            </a:r>
            <a:endParaRPr lang="en-US" altLang="ko-KR" sz="1400" dirty="0" smtClean="0"/>
          </a:p>
          <a:p>
            <a:pPr>
              <a:lnSpc>
                <a:spcPct val="200000"/>
              </a:lnSpc>
            </a:pPr>
            <a:r>
              <a:rPr lang="ko-KR" altLang="en-US" sz="1400" dirty="0" smtClean="0"/>
              <a:t>정산신청이 완료 됩니다</a:t>
            </a:r>
            <a:r>
              <a:rPr lang="en-US" altLang="ko-KR" sz="1400" dirty="0" smtClean="0"/>
              <a:t>.</a:t>
            </a:r>
          </a:p>
          <a:p>
            <a:pPr>
              <a:lnSpc>
                <a:spcPct val="200000"/>
              </a:lnSpc>
            </a:pPr>
            <a:endParaRPr lang="en-US" altLang="ko-KR" sz="1400" dirty="0" smtClean="0"/>
          </a:p>
        </p:txBody>
      </p:sp>
      <p:pic>
        <p:nvPicPr>
          <p:cNvPr id="14" name="Picture 35" descr="3-2"/>
          <p:cNvPicPr>
            <a:picLocks noChangeAspect="1" noChangeArrowheads="1"/>
          </p:cNvPicPr>
          <p:nvPr/>
        </p:nvPicPr>
        <p:blipFill>
          <a:blip r:embed="rId2" cstate="print"/>
          <a:srcRect l="50729" t="11064" r="4515" b="79677"/>
          <a:stretch>
            <a:fillRect/>
          </a:stretch>
        </p:blipFill>
        <p:spPr bwMode="auto">
          <a:xfrm>
            <a:off x="6300192" y="908720"/>
            <a:ext cx="2448272" cy="504056"/>
          </a:xfrm>
          <a:prstGeom prst="rect">
            <a:avLst/>
          </a:prstGeom>
          <a:noFill/>
        </p:spPr>
      </p:pic>
      <p:sp>
        <p:nvSpPr>
          <p:cNvPr id="16" name="AutoShape 34"/>
          <p:cNvSpPr>
            <a:spLocks noChangeArrowheads="1"/>
          </p:cNvSpPr>
          <p:nvPr/>
        </p:nvSpPr>
        <p:spPr bwMode="auto">
          <a:xfrm>
            <a:off x="6443761" y="980728"/>
            <a:ext cx="2304703" cy="36004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>
            <a:outerShdw dist="17961" dir="2700000" algn="ctr" rotWithShape="0">
              <a:srgbClr val="194F71"/>
            </a:outerShdw>
          </a:effectLst>
        </p:spPr>
        <p:txBody>
          <a:bodyPr lIns="90000" tIns="46800" rIns="90000" bIns="46800" anchor="ctr"/>
          <a:lstStyle/>
          <a:p>
            <a:pPr algn="ctr"/>
            <a:r>
              <a:rPr lang="ko-KR" altLang="en-US" sz="1600" b="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상세내역</a:t>
            </a:r>
            <a:endParaRPr lang="ko-KR" altLang="en-US" sz="1600" b="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82" y="1677566"/>
            <a:ext cx="5651970" cy="3934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525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11560" y="1988841"/>
            <a:ext cx="7776864" cy="2232247"/>
          </a:xfrm>
        </p:spPr>
        <p:txBody>
          <a:bodyPr/>
          <a:lstStyle/>
          <a:p>
            <a:pPr eaLnBrk="1" hangingPunct="1"/>
            <a:r>
              <a:rPr lang="ko-KR" altLang="en-US" sz="4000" noProof="1" smtClean="0"/>
              <a:t>감사합니다</a:t>
            </a:r>
            <a:r>
              <a:rPr lang="en-US" altLang="ko-KR" sz="4000" noProof="1" smtClean="0"/>
              <a:t>.</a:t>
            </a:r>
            <a:endParaRPr lang="en-US" sz="4000" b="0" noProof="1" smtClean="0"/>
          </a:p>
        </p:txBody>
      </p:sp>
      <p:sp>
        <p:nvSpPr>
          <p:cNvPr id="2" name="TextBox 1"/>
          <p:cNvSpPr txBox="1"/>
          <p:nvPr/>
        </p:nvSpPr>
        <p:spPr>
          <a:xfrm>
            <a:off x="4139952" y="6453336"/>
            <a:ext cx="48965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/>
              <a:t>Copyrightⓒ</a:t>
            </a:r>
            <a:r>
              <a:rPr lang="en-US" altLang="ko-KR" sz="1200" b="1" dirty="0" smtClean="0"/>
              <a:t>2014 UOSICF. All </a:t>
            </a:r>
            <a:r>
              <a:rPr lang="en-US" altLang="ko-KR" sz="1200" b="1" dirty="0"/>
              <a:t>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3139399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31"/>
          <p:cNvSpPr>
            <a:spLocks noChangeArrowheads="1"/>
          </p:cNvSpPr>
          <p:nvPr/>
        </p:nvSpPr>
        <p:spPr bwMode="auto">
          <a:xfrm>
            <a:off x="6444208" y="1196752"/>
            <a:ext cx="2592288" cy="4896544"/>
          </a:xfrm>
          <a:prstGeom prst="roundRect">
            <a:avLst>
              <a:gd name="adj" fmla="val 4662"/>
            </a:avLst>
          </a:prstGeom>
          <a:solidFill>
            <a:srgbClr val="DAEEFA">
              <a:alpha val="25000"/>
            </a:srgbClr>
          </a:solidFill>
          <a:ln w="25400">
            <a:solidFill>
              <a:srgbClr val="B7C0FF"/>
            </a:solidFill>
            <a:round/>
            <a:headEnd/>
            <a:tailEnd/>
          </a:ln>
          <a:effectLst/>
        </p:spPr>
        <p:txBody>
          <a:bodyPr wrap="none" anchor="t"/>
          <a:lstStyle/>
          <a:p>
            <a:pPr>
              <a:lnSpc>
                <a:spcPct val="200000"/>
              </a:lnSpc>
            </a:pPr>
            <a:endParaRPr lang="en-US" altLang="ko-KR" sz="1600" dirty="0" smtClean="0"/>
          </a:p>
          <a:p>
            <a:r>
              <a:rPr lang="ko-KR" altLang="en-US" sz="1500" dirty="0" smtClean="0"/>
              <a:t>① </a:t>
            </a:r>
            <a:r>
              <a:rPr lang="en-US" altLang="ko-KR" sz="1500" dirty="0" smtClean="0">
                <a:hlinkClick r:id="rId3"/>
              </a:rPr>
              <a:t>http://portal.uos.ac.kr</a:t>
            </a:r>
            <a:endParaRPr lang="en-US" altLang="ko-KR" sz="1500" dirty="0" smtClean="0"/>
          </a:p>
          <a:p>
            <a:r>
              <a:rPr lang="en-US" altLang="ko-KR" sz="1500" dirty="0"/>
              <a:t> </a:t>
            </a:r>
            <a:r>
              <a:rPr lang="en-US" altLang="ko-KR" sz="1500" dirty="0" smtClean="0"/>
              <a:t>   </a:t>
            </a:r>
            <a:r>
              <a:rPr lang="ko-KR" altLang="en-US" sz="1500" dirty="0" smtClean="0"/>
              <a:t>로그인</a:t>
            </a:r>
            <a:endParaRPr lang="en-US" altLang="ko-KR" sz="1500" dirty="0" smtClean="0"/>
          </a:p>
          <a:p>
            <a:endParaRPr lang="en-US" altLang="ko-KR" sz="1500" dirty="0" smtClean="0"/>
          </a:p>
          <a:p>
            <a:r>
              <a:rPr lang="ko-KR" altLang="en-US" sz="1500" dirty="0" smtClean="0"/>
              <a:t>② </a:t>
            </a:r>
            <a:r>
              <a:rPr lang="en-US" altLang="ko-KR" sz="1500" dirty="0" smtClean="0"/>
              <a:t>A</a:t>
            </a:r>
            <a:r>
              <a:rPr lang="ko-KR" altLang="en-US" sz="1500" dirty="0" smtClean="0"/>
              <a:t>의 대학행정 클릭</a:t>
            </a:r>
            <a:endParaRPr lang="en-US" altLang="ko-KR" sz="1500" dirty="0" smtClean="0"/>
          </a:p>
        </p:txBody>
      </p:sp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467544" y="117004"/>
            <a:ext cx="8136904" cy="647700"/>
          </a:xfrm>
        </p:spPr>
        <p:txBody>
          <a:bodyPr/>
          <a:lstStyle/>
          <a:p>
            <a:r>
              <a:rPr lang="en-US" altLang="ko-KR" sz="2000" dirty="0"/>
              <a:t>Ⅰ. </a:t>
            </a:r>
            <a:r>
              <a:rPr lang="ko-KR" altLang="en-US" sz="2000" dirty="0"/>
              <a:t>포인트 조회</a:t>
            </a:r>
          </a:p>
        </p:txBody>
      </p:sp>
      <p:pic>
        <p:nvPicPr>
          <p:cNvPr id="5" name="Picture 33" descr="3-2"/>
          <p:cNvPicPr>
            <a:picLocks noChangeAspect="1" noChangeArrowheads="1"/>
          </p:cNvPicPr>
          <p:nvPr/>
        </p:nvPicPr>
        <p:blipFill>
          <a:blip r:embed="rId4" cstate="print"/>
          <a:srcRect l="4758" t="11064" r="50365" b="79677"/>
          <a:stretch>
            <a:fillRect/>
          </a:stretch>
        </p:blipFill>
        <p:spPr bwMode="auto">
          <a:xfrm>
            <a:off x="179512" y="908720"/>
            <a:ext cx="5760640" cy="489658"/>
          </a:xfrm>
          <a:prstGeom prst="rect">
            <a:avLst/>
          </a:prstGeom>
          <a:noFill/>
        </p:spPr>
      </p:pic>
      <p:sp>
        <p:nvSpPr>
          <p:cNvPr id="12" name="AutoShape 34"/>
          <p:cNvSpPr>
            <a:spLocks noChangeArrowheads="1"/>
          </p:cNvSpPr>
          <p:nvPr/>
        </p:nvSpPr>
        <p:spPr bwMode="auto">
          <a:xfrm>
            <a:off x="395536" y="980728"/>
            <a:ext cx="5184576" cy="36004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>
            <a:outerShdw dist="17961" dir="2700000" algn="ctr" rotWithShape="0">
              <a:srgbClr val="194F71"/>
            </a:outerShdw>
          </a:effectLst>
        </p:spPr>
        <p:txBody>
          <a:bodyPr lIns="90000" tIns="46800" rIns="90000" bIns="46800" anchor="ctr"/>
          <a:lstStyle/>
          <a:p>
            <a:r>
              <a:rPr lang="ko-KR" altLang="en-US" sz="1500" b="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대학행정정보시스템</a:t>
            </a:r>
            <a:r>
              <a:rPr lang="en-US" altLang="ko-KR" sz="1500" b="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(wise)</a:t>
            </a:r>
            <a:r>
              <a:rPr lang="ko-KR" altLang="en-US" sz="15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에</a:t>
            </a:r>
            <a:r>
              <a:rPr lang="en-US" altLang="ko-KR" sz="15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 </a:t>
            </a:r>
            <a:r>
              <a:rPr lang="ko-KR" altLang="en-US" sz="15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접속</a:t>
            </a:r>
            <a:endParaRPr lang="ko-KR" altLang="en-US" sz="1500" b="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10605"/>
            <a:ext cx="5510739" cy="3950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5" descr="3-2"/>
          <p:cNvPicPr>
            <a:picLocks noChangeAspect="1" noChangeArrowheads="1"/>
          </p:cNvPicPr>
          <p:nvPr/>
        </p:nvPicPr>
        <p:blipFill>
          <a:blip r:embed="rId4" cstate="print"/>
          <a:srcRect l="50729" t="11064" r="4515" b="79677"/>
          <a:stretch>
            <a:fillRect/>
          </a:stretch>
        </p:blipFill>
        <p:spPr bwMode="auto">
          <a:xfrm>
            <a:off x="6444208" y="908720"/>
            <a:ext cx="2448272" cy="504056"/>
          </a:xfrm>
          <a:prstGeom prst="rect">
            <a:avLst/>
          </a:prstGeom>
          <a:noFill/>
        </p:spPr>
      </p:pic>
      <p:sp>
        <p:nvSpPr>
          <p:cNvPr id="15" name="AutoShape 34"/>
          <p:cNvSpPr>
            <a:spLocks noChangeArrowheads="1"/>
          </p:cNvSpPr>
          <p:nvPr/>
        </p:nvSpPr>
        <p:spPr bwMode="auto">
          <a:xfrm>
            <a:off x="6516216" y="980728"/>
            <a:ext cx="2304703" cy="36004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>
            <a:outerShdw dist="17961" dir="2700000" algn="ctr" rotWithShape="0">
              <a:srgbClr val="194F71"/>
            </a:outerShdw>
          </a:effectLst>
        </p:spPr>
        <p:txBody>
          <a:bodyPr lIns="90000" tIns="46800" rIns="90000" bIns="46800" anchor="ctr"/>
          <a:lstStyle/>
          <a:p>
            <a:pPr algn="ctr"/>
            <a:r>
              <a:rPr lang="ko-KR" altLang="en-US" sz="1600" b="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상세내역</a:t>
            </a:r>
            <a:endParaRPr lang="ko-KR" altLang="en-US" sz="1600" b="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/>
          <p:cNvSpPr>
            <a:spLocks noGrp="1"/>
          </p:cNvSpPr>
          <p:nvPr>
            <p:ph type="title"/>
          </p:nvPr>
        </p:nvSpPr>
        <p:spPr>
          <a:xfrm>
            <a:off x="467544" y="117004"/>
            <a:ext cx="8136904" cy="647700"/>
          </a:xfrm>
        </p:spPr>
        <p:txBody>
          <a:bodyPr/>
          <a:lstStyle/>
          <a:p>
            <a:r>
              <a:rPr lang="ko-KR" altLang="en-US" sz="2000" dirty="0" smtClean="0"/>
              <a:t> </a:t>
            </a:r>
            <a:r>
              <a:rPr lang="en-US" altLang="ko-KR" sz="2000" dirty="0" smtClean="0"/>
              <a:t>Ⅰ. </a:t>
            </a:r>
            <a:r>
              <a:rPr lang="ko-KR" altLang="en-US" sz="2000" dirty="0" smtClean="0"/>
              <a:t>포인트 조회</a:t>
            </a:r>
            <a:endParaRPr lang="ko-KR" altLang="en-US" sz="2000" dirty="0"/>
          </a:p>
        </p:txBody>
      </p:sp>
      <p:pic>
        <p:nvPicPr>
          <p:cNvPr id="10" name="Picture 33" descr="3-2"/>
          <p:cNvPicPr>
            <a:picLocks noChangeAspect="1" noChangeArrowheads="1"/>
          </p:cNvPicPr>
          <p:nvPr/>
        </p:nvPicPr>
        <p:blipFill>
          <a:blip r:embed="rId2" cstate="print"/>
          <a:srcRect l="4758" t="11064" r="50365" b="79677"/>
          <a:stretch>
            <a:fillRect/>
          </a:stretch>
        </p:blipFill>
        <p:spPr bwMode="auto">
          <a:xfrm>
            <a:off x="179512" y="908720"/>
            <a:ext cx="5760640" cy="489658"/>
          </a:xfrm>
          <a:prstGeom prst="rect">
            <a:avLst/>
          </a:prstGeom>
          <a:noFill/>
        </p:spPr>
      </p:pic>
      <p:sp>
        <p:nvSpPr>
          <p:cNvPr id="12" name="AutoShape 34"/>
          <p:cNvSpPr>
            <a:spLocks noChangeArrowheads="1"/>
          </p:cNvSpPr>
          <p:nvPr/>
        </p:nvSpPr>
        <p:spPr bwMode="auto">
          <a:xfrm>
            <a:off x="395536" y="980728"/>
            <a:ext cx="5184576" cy="36004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>
            <a:outerShdw dist="17961" dir="2700000" algn="ctr" rotWithShape="0">
              <a:srgbClr val="194F71"/>
            </a:outerShdw>
          </a:effectLst>
        </p:spPr>
        <p:txBody>
          <a:bodyPr lIns="90000" tIns="46800" rIns="90000" bIns="46800" anchor="ctr"/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1. </a:t>
            </a:r>
            <a:r>
              <a:rPr lang="ko-KR" altLang="en-US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포인트 조회</a:t>
            </a:r>
            <a:endParaRPr lang="ko-KR" altLang="en-US" sz="1400" b="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42" y="1628800"/>
            <a:ext cx="5613967" cy="359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31"/>
          <p:cNvSpPr>
            <a:spLocks noChangeArrowheads="1"/>
          </p:cNvSpPr>
          <p:nvPr/>
        </p:nvSpPr>
        <p:spPr bwMode="auto">
          <a:xfrm>
            <a:off x="6228184" y="1196752"/>
            <a:ext cx="2592288" cy="4896544"/>
          </a:xfrm>
          <a:prstGeom prst="roundRect">
            <a:avLst>
              <a:gd name="adj" fmla="val 4662"/>
            </a:avLst>
          </a:prstGeom>
          <a:solidFill>
            <a:srgbClr val="DAEEFA">
              <a:alpha val="25000"/>
            </a:srgbClr>
          </a:solidFill>
          <a:ln w="25400">
            <a:solidFill>
              <a:srgbClr val="B7C0FF"/>
            </a:solidFill>
            <a:round/>
            <a:headEnd/>
            <a:tailEnd/>
          </a:ln>
          <a:effectLst/>
        </p:spPr>
        <p:txBody>
          <a:bodyPr wrap="none" anchor="t"/>
          <a:lstStyle/>
          <a:p>
            <a:pPr>
              <a:lnSpc>
                <a:spcPct val="200000"/>
              </a:lnSpc>
            </a:pPr>
            <a:endParaRPr lang="en-US" altLang="ko-KR" sz="1600" dirty="0" smtClean="0"/>
          </a:p>
          <a:p>
            <a:r>
              <a:rPr lang="ko-KR" altLang="en-US" sz="1500" dirty="0" smtClean="0"/>
              <a:t>① </a:t>
            </a:r>
            <a:r>
              <a:rPr lang="ko-KR" altLang="en-US" sz="1500" dirty="0" smtClean="0"/>
              <a:t>연구활동지원업무 클릭</a:t>
            </a:r>
            <a:endParaRPr lang="en-US" altLang="ko-KR" sz="1500" dirty="0" smtClean="0"/>
          </a:p>
          <a:p>
            <a:endParaRPr lang="en-US" altLang="ko-KR" sz="1500" dirty="0" smtClean="0"/>
          </a:p>
          <a:p>
            <a:r>
              <a:rPr lang="ko-KR" altLang="en-US" sz="1500" dirty="0" smtClean="0"/>
              <a:t>② </a:t>
            </a:r>
            <a:r>
              <a:rPr lang="ko-KR" altLang="en-US" sz="1500" dirty="0" err="1" smtClean="0"/>
              <a:t>포인트조회및정산</a:t>
            </a:r>
            <a:r>
              <a:rPr lang="ko-KR" altLang="en-US" sz="1500" dirty="0" smtClean="0"/>
              <a:t> 클릭</a:t>
            </a:r>
            <a:endParaRPr lang="en-US" altLang="ko-KR" sz="1500" dirty="0" smtClean="0"/>
          </a:p>
          <a:p>
            <a:endParaRPr lang="en-US" altLang="ko-KR" sz="1500" dirty="0" smtClean="0"/>
          </a:p>
          <a:p>
            <a:r>
              <a:rPr lang="ko-KR" altLang="en-US" sz="1500" dirty="0" smtClean="0"/>
              <a:t>③ 조회 클릭</a:t>
            </a:r>
            <a:endParaRPr lang="en-US" altLang="ko-KR" sz="1500" dirty="0" smtClean="0"/>
          </a:p>
          <a:p>
            <a:endParaRPr lang="en-US" altLang="ko-KR" sz="1500" dirty="0"/>
          </a:p>
          <a:p>
            <a:r>
              <a:rPr lang="ko-KR" altLang="en-US" sz="1500" dirty="0" smtClean="0"/>
              <a:t>④ 포인트 조회</a:t>
            </a:r>
            <a:endParaRPr lang="en-US" altLang="ko-KR" sz="1500" dirty="0" smtClean="0"/>
          </a:p>
          <a:p>
            <a:r>
              <a:rPr lang="en-US" altLang="ko-KR" sz="1500" dirty="0" smtClean="0"/>
              <a:t>   </a:t>
            </a:r>
            <a:r>
              <a:rPr lang="en-US" altLang="ko-KR" sz="1500" dirty="0" smtClean="0"/>
              <a:t>- </a:t>
            </a:r>
            <a:r>
              <a:rPr lang="ko-KR" altLang="en-US" sz="1500" dirty="0" smtClean="0"/>
              <a:t>연구자의 포인트 </a:t>
            </a:r>
            <a:r>
              <a:rPr lang="ko-KR" altLang="en-US" sz="1500" dirty="0" err="1" smtClean="0"/>
              <a:t>적립액</a:t>
            </a:r>
            <a:r>
              <a:rPr lang="en-US" altLang="ko-KR" sz="1500" dirty="0" smtClean="0"/>
              <a:t>,</a:t>
            </a:r>
            <a:endParaRPr lang="en-US" altLang="ko-KR" sz="1500" dirty="0" smtClean="0"/>
          </a:p>
          <a:p>
            <a:r>
              <a:rPr lang="en-US" altLang="ko-KR" sz="1500" dirty="0" smtClean="0"/>
              <a:t>     </a:t>
            </a:r>
            <a:r>
              <a:rPr lang="ko-KR" altLang="en-US" sz="1500" dirty="0" err="1" smtClean="0"/>
              <a:t>사용액</a:t>
            </a:r>
            <a:r>
              <a:rPr lang="en-US" altLang="ko-KR" sz="1500" dirty="0" smtClean="0"/>
              <a:t>, </a:t>
            </a:r>
            <a:r>
              <a:rPr lang="ko-KR" altLang="en-US" sz="1500" dirty="0" smtClean="0"/>
              <a:t>잔액 확인 가능</a:t>
            </a:r>
            <a:endParaRPr lang="en-US" altLang="ko-KR" sz="1500" dirty="0" smtClean="0"/>
          </a:p>
          <a:p>
            <a:endParaRPr lang="en-US" altLang="ko-KR" sz="1500" dirty="0"/>
          </a:p>
          <a:p>
            <a:r>
              <a:rPr lang="en-US" altLang="ko-KR" sz="1500" dirty="0" smtClean="0"/>
              <a:t>   </a:t>
            </a:r>
          </a:p>
        </p:txBody>
      </p:sp>
      <p:pic>
        <p:nvPicPr>
          <p:cNvPr id="14" name="Picture 35" descr="3-2"/>
          <p:cNvPicPr>
            <a:picLocks noChangeAspect="1" noChangeArrowheads="1"/>
          </p:cNvPicPr>
          <p:nvPr/>
        </p:nvPicPr>
        <p:blipFill>
          <a:blip r:embed="rId2" cstate="print"/>
          <a:srcRect l="50729" t="11064" r="4515" b="79677"/>
          <a:stretch>
            <a:fillRect/>
          </a:stretch>
        </p:blipFill>
        <p:spPr bwMode="auto">
          <a:xfrm>
            <a:off x="6300192" y="908720"/>
            <a:ext cx="2448272" cy="504056"/>
          </a:xfrm>
          <a:prstGeom prst="rect">
            <a:avLst/>
          </a:prstGeom>
          <a:noFill/>
        </p:spPr>
      </p:pic>
      <p:sp>
        <p:nvSpPr>
          <p:cNvPr id="16" name="AutoShape 34"/>
          <p:cNvSpPr>
            <a:spLocks noChangeArrowheads="1"/>
          </p:cNvSpPr>
          <p:nvPr/>
        </p:nvSpPr>
        <p:spPr bwMode="auto">
          <a:xfrm>
            <a:off x="6443761" y="980728"/>
            <a:ext cx="2304703" cy="36004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>
            <a:outerShdw dist="17961" dir="2700000" algn="ctr" rotWithShape="0">
              <a:srgbClr val="194F71"/>
            </a:outerShdw>
          </a:effectLst>
        </p:spPr>
        <p:txBody>
          <a:bodyPr lIns="90000" tIns="46800" rIns="90000" bIns="46800" anchor="ctr"/>
          <a:lstStyle/>
          <a:p>
            <a:pPr algn="ctr"/>
            <a:r>
              <a:rPr lang="ko-KR" altLang="en-US" sz="1600" b="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상세내역</a:t>
            </a:r>
            <a:endParaRPr lang="ko-KR" altLang="en-US" sz="1600" b="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455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/>
          <p:cNvSpPr>
            <a:spLocks noGrp="1"/>
          </p:cNvSpPr>
          <p:nvPr>
            <p:ph type="title"/>
          </p:nvPr>
        </p:nvSpPr>
        <p:spPr>
          <a:xfrm>
            <a:off x="467544" y="117004"/>
            <a:ext cx="8136904" cy="647700"/>
          </a:xfrm>
        </p:spPr>
        <p:txBody>
          <a:bodyPr/>
          <a:lstStyle/>
          <a:p>
            <a:r>
              <a:rPr lang="ko-KR" altLang="en-US" sz="2000" dirty="0" smtClean="0"/>
              <a:t> </a:t>
            </a:r>
            <a:r>
              <a:rPr lang="en-US" altLang="ko-KR" sz="2000" dirty="0" smtClean="0"/>
              <a:t>Ⅱ. </a:t>
            </a:r>
            <a:r>
              <a:rPr lang="ko-KR" altLang="en-US" sz="2000" dirty="0" smtClean="0"/>
              <a:t>포인트 사용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전표처리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  <p:pic>
        <p:nvPicPr>
          <p:cNvPr id="10" name="Picture 33" descr="3-2"/>
          <p:cNvPicPr>
            <a:picLocks noChangeAspect="1" noChangeArrowheads="1"/>
          </p:cNvPicPr>
          <p:nvPr/>
        </p:nvPicPr>
        <p:blipFill>
          <a:blip r:embed="rId2" cstate="print"/>
          <a:srcRect l="4758" t="11064" r="50365" b="79677"/>
          <a:stretch>
            <a:fillRect/>
          </a:stretch>
        </p:blipFill>
        <p:spPr bwMode="auto">
          <a:xfrm>
            <a:off x="179512" y="908720"/>
            <a:ext cx="5760640" cy="489658"/>
          </a:xfrm>
          <a:prstGeom prst="rect">
            <a:avLst/>
          </a:prstGeom>
          <a:noFill/>
        </p:spPr>
      </p:pic>
      <p:sp>
        <p:nvSpPr>
          <p:cNvPr id="12" name="AutoShape 34"/>
          <p:cNvSpPr>
            <a:spLocks noChangeArrowheads="1"/>
          </p:cNvSpPr>
          <p:nvPr/>
        </p:nvSpPr>
        <p:spPr bwMode="auto">
          <a:xfrm>
            <a:off x="395536" y="980728"/>
            <a:ext cx="5184576" cy="36004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>
            <a:outerShdw dist="17961" dir="2700000" algn="ctr" rotWithShape="0">
              <a:srgbClr val="194F71"/>
            </a:outerShdw>
          </a:effectLst>
        </p:spPr>
        <p:txBody>
          <a:bodyPr lIns="90000" tIns="46800" rIns="90000" bIns="46800" anchor="ctr"/>
          <a:lstStyle/>
          <a:p>
            <a:r>
              <a:rPr lang="en-US" altLang="ko-KR" sz="1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2</a:t>
            </a:r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. </a:t>
            </a:r>
            <a:r>
              <a:rPr lang="ko-KR" altLang="en-US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포인트 사용</a:t>
            </a:r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(</a:t>
            </a:r>
            <a:r>
              <a:rPr lang="ko-KR" altLang="en-US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전표처리</a:t>
            </a:r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)</a:t>
            </a:r>
            <a:endParaRPr lang="ko-KR" altLang="en-US" sz="1400" b="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42" y="1628800"/>
            <a:ext cx="5613967" cy="359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31"/>
          <p:cNvSpPr>
            <a:spLocks noChangeArrowheads="1"/>
          </p:cNvSpPr>
          <p:nvPr/>
        </p:nvSpPr>
        <p:spPr bwMode="auto">
          <a:xfrm>
            <a:off x="6228184" y="1196752"/>
            <a:ext cx="2592288" cy="4896544"/>
          </a:xfrm>
          <a:prstGeom prst="roundRect">
            <a:avLst>
              <a:gd name="adj" fmla="val 4662"/>
            </a:avLst>
          </a:prstGeom>
          <a:solidFill>
            <a:srgbClr val="DAEEFA">
              <a:alpha val="25000"/>
            </a:srgbClr>
          </a:solidFill>
          <a:ln w="25400">
            <a:solidFill>
              <a:srgbClr val="B7C0FF"/>
            </a:solidFill>
            <a:round/>
            <a:headEnd/>
            <a:tailEnd/>
          </a:ln>
          <a:effectLst/>
        </p:spPr>
        <p:txBody>
          <a:bodyPr wrap="none" anchor="t"/>
          <a:lstStyle/>
          <a:p>
            <a:pPr>
              <a:lnSpc>
                <a:spcPct val="200000"/>
              </a:lnSpc>
            </a:pPr>
            <a:endParaRPr lang="en-US" altLang="ko-KR" sz="1600" dirty="0" smtClean="0"/>
          </a:p>
          <a:p>
            <a:r>
              <a:rPr lang="ko-KR" altLang="en-US" sz="1500" dirty="0" smtClean="0"/>
              <a:t>⑤ 전표처리 클릭</a:t>
            </a:r>
            <a:endParaRPr lang="en-US" altLang="ko-KR" sz="1500" dirty="0"/>
          </a:p>
          <a:p>
            <a:r>
              <a:rPr lang="en-US" altLang="ko-KR" sz="1500" dirty="0" smtClean="0"/>
              <a:t>   </a:t>
            </a:r>
          </a:p>
        </p:txBody>
      </p:sp>
      <p:pic>
        <p:nvPicPr>
          <p:cNvPr id="14" name="Picture 35" descr="3-2"/>
          <p:cNvPicPr>
            <a:picLocks noChangeAspect="1" noChangeArrowheads="1"/>
          </p:cNvPicPr>
          <p:nvPr/>
        </p:nvPicPr>
        <p:blipFill>
          <a:blip r:embed="rId2" cstate="print"/>
          <a:srcRect l="50729" t="11064" r="4515" b="79677"/>
          <a:stretch>
            <a:fillRect/>
          </a:stretch>
        </p:blipFill>
        <p:spPr bwMode="auto">
          <a:xfrm>
            <a:off x="6300192" y="908720"/>
            <a:ext cx="2448272" cy="504056"/>
          </a:xfrm>
          <a:prstGeom prst="rect">
            <a:avLst/>
          </a:prstGeom>
          <a:noFill/>
        </p:spPr>
      </p:pic>
      <p:sp>
        <p:nvSpPr>
          <p:cNvPr id="16" name="AutoShape 34"/>
          <p:cNvSpPr>
            <a:spLocks noChangeArrowheads="1"/>
          </p:cNvSpPr>
          <p:nvPr/>
        </p:nvSpPr>
        <p:spPr bwMode="auto">
          <a:xfrm>
            <a:off x="6443761" y="980728"/>
            <a:ext cx="2304703" cy="36004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>
            <a:outerShdw dist="17961" dir="2700000" algn="ctr" rotWithShape="0">
              <a:srgbClr val="194F71"/>
            </a:outerShdw>
          </a:effectLst>
        </p:spPr>
        <p:txBody>
          <a:bodyPr lIns="90000" tIns="46800" rIns="90000" bIns="46800" anchor="ctr"/>
          <a:lstStyle/>
          <a:p>
            <a:pPr algn="ctr"/>
            <a:r>
              <a:rPr lang="ko-KR" altLang="en-US" sz="1600" b="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상세내역</a:t>
            </a:r>
            <a:endParaRPr lang="ko-KR" altLang="en-US" sz="1600" b="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668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/>
          <p:cNvSpPr>
            <a:spLocks noGrp="1"/>
          </p:cNvSpPr>
          <p:nvPr>
            <p:ph type="title"/>
          </p:nvPr>
        </p:nvSpPr>
        <p:spPr>
          <a:xfrm>
            <a:off x="467544" y="117004"/>
            <a:ext cx="8136904" cy="647700"/>
          </a:xfrm>
        </p:spPr>
        <p:txBody>
          <a:bodyPr/>
          <a:lstStyle/>
          <a:p>
            <a:r>
              <a:rPr lang="ko-KR" altLang="en-US" sz="2000" dirty="0" smtClean="0"/>
              <a:t> </a:t>
            </a:r>
            <a:r>
              <a:rPr lang="en-US" altLang="ko-KR" sz="2000" dirty="0"/>
              <a:t>Ⅱ. </a:t>
            </a:r>
            <a:r>
              <a:rPr lang="ko-KR" altLang="en-US" sz="2000" dirty="0" smtClean="0"/>
              <a:t>포인트 사용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전표처리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  <p:pic>
        <p:nvPicPr>
          <p:cNvPr id="10" name="Picture 33" descr="3-2"/>
          <p:cNvPicPr>
            <a:picLocks noChangeAspect="1" noChangeArrowheads="1"/>
          </p:cNvPicPr>
          <p:nvPr/>
        </p:nvPicPr>
        <p:blipFill>
          <a:blip r:embed="rId2" cstate="print"/>
          <a:srcRect l="4758" t="11064" r="50365" b="79677"/>
          <a:stretch>
            <a:fillRect/>
          </a:stretch>
        </p:blipFill>
        <p:spPr bwMode="auto">
          <a:xfrm>
            <a:off x="179512" y="908720"/>
            <a:ext cx="5760640" cy="489658"/>
          </a:xfrm>
          <a:prstGeom prst="rect">
            <a:avLst/>
          </a:prstGeom>
          <a:noFill/>
        </p:spPr>
      </p:pic>
      <p:sp>
        <p:nvSpPr>
          <p:cNvPr id="12" name="AutoShape 34"/>
          <p:cNvSpPr>
            <a:spLocks noChangeArrowheads="1"/>
          </p:cNvSpPr>
          <p:nvPr/>
        </p:nvSpPr>
        <p:spPr bwMode="auto">
          <a:xfrm>
            <a:off x="395536" y="980728"/>
            <a:ext cx="5184576" cy="36004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>
            <a:outerShdw dist="17961" dir="2700000" algn="ctr" rotWithShape="0">
              <a:srgbClr val="194F71"/>
            </a:outerShdw>
          </a:effectLst>
        </p:spPr>
        <p:txBody>
          <a:bodyPr lIns="90000" tIns="46800" rIns="90000" bIns="46800" anchor="ctr"/>
          <a:lstStyle/>
          <a:p>
            <a:r>
              <a:rPr lang="en-US" altLang="ko-KR" sz="1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2</a:t>
            </a:r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. </a:t>
            </a:r>
            <a:r>
              <a:rPr lang="ko-KR" altLang="en-US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포인트 사용</a:t>
            </a:r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(</a:t>
            </a:r>
            <a:r>
              <a:rPr lang="ko-KR" altLang="en-US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전표처리</a:t>
            </a:r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)</a:t>
            </a:r>
            <a:endParaRPr lang="ko-KR" altLang="en-US" sz="1400" b="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8" name="AutoShape 31"/>
          <p:cNvSpPr>
            <a:spLocks noChangeArrowheads="1"/>
          </p:cNvSpPr>
          <p:nvPr/>
        </p:nvSpPr>
        <p:spPr bwMode="auto">
          <a:xfrm>
            <a:off x="6228184" y="1196752"/>
            <a:ext cx="2592288" cy="4896544"/>
          </a:xfrm>
          <a:prstGeom prst="roundRect">
            <a:avLst>
              <a:gd name="adj" fmla="val 4662"/>
            </a:avLst>
          </a:prstGeom>
          <a:solidFill>
            <a:srgbClr val="DAEEFA">
              <a:alpha val="25000"/>
            </a:srgbClr>
          </a:solidFill>
          <a:ln w="25400">
            <a:solidFill>
              <a:srgbClr val="B7C0FF"/>
            </a:solidFill>
            <a:round/>
            <a:headEnd/>
            <a:tailEnd/>
          </a:ln>
          <a:effectLst/>
        </p:spPr>
        <p:txBody>
          <a:bodyPr wrap="none" anchor="t"/>
          <a:lstStyle/>
          <a:p>
            <a:pPr>
              <a:lnSpc>
                <a:spcPct val="200000"/>
              </a:lnSpc>
            </a:pPr>
            <a:endParaRPr lang="en-US" altLang="ko-KR" sz="1600" dirty="0" smtClean="0"/>
          </a:p>
          <a:p>
            <a:r>
              <a:rPr lang="en-US" altLang="ko-KR" sz="1500" dirty="0" smtClean="0"/>
              <a:t>- </a:t>
            </a:r>
            <a:r>
              <a:rPr lang="ko-KR" altLang="en-US" sz="1500" dirty="0" smtClean="0"/>
              <a:t>카드전표인 경우 ②의</a:t>
            </a:r>
            <a:endParaRPr lang="en-US" altLang="ko-KR" sz="1500" dirty="0" smtClean="0"/>
          </a:p>
          <a:p>
            <a:r>
              <a:rPr lang="en-US" altLang="ko-KR" sz="1500" dirty="0" smtClean="0"/>
              <a:t>  BC</a:t>
            </a:r>
            <a:r>
              <a:rPr lang="ko-KR" altLang="en-US" sz="1500" dirty="0" smtClean="0"/>
              <a:t>카드사용전표 클릭</a:t>
            </a:r>
            <a:r>
              <a:rPr lang="en-US" altLang="ko-KR" sz="1500" dirty="0" smtClean="0"/>
              <a:t> </a:t>
            </a:r>
          </a:p>
          <a:p>
            <a:endParaRPr lang="en-US" altLang="ko-KR" sz="1500" dirty="0"/>
          </a:p>
          <a:p>
            <a:r>
              <a:rPr lang="en-US" altLang="ko-KR" sz="1500" dirty="0" smtClean="0"/>
              <a:t>- </a:t>
            </a:r>
            <a:r>
              <a:rPr lang="ko-KR" altLang="en-US" sz="1500" dirty="0" smtClean="0"/>
              <a:t>계좌이체 전표인 경우</a:t>
            </a:r>
            <a:endParaRPr lang="en-US" altLang="ko-KR" sz="1500" dirty="0" smtClean="0"/>
          </a:p>
          <a:p>
            <a:r>
              <a:rPr lang="en-US" altLang="ko-KR" sz="1500" dirty="0" smtClean="0"/>
              <a:t>  </a:t>
            </a:r>
            <a:r>
              <a:rPr lang="en-US" altLang="ko-KR" sz="1500" dirty="0" smtClean="0"/>
              <a:t> </a:t>
            </a:r>
            <a:r>
              <a:rPr lang="ko-KR" altLang="en-US" sz="1500" dirty="0" smtClean="0"/>
              <a:t>③의 계좌이체 클릭</a:t>
            </a:r>
            <a:r>
              <a:rPr lang="en-US" altLang="ko-KR" sz="1500" dirty="0" smtClean="0"/>
              <a:t>  </a:t>
            </a:r>
          </a:p>
        </p:txBody>
      </p:sp>
      <p:pic>
        <p:nvPicPr>
          <p:cNvPr id="14" name="Picture 35" descr="3-2"/>
          <p:cNvPicPr>
            <a:picLocks noChangeAspect="1" noChangeArrowheads="1"/>
          </p:cNvPicPr>
          <p:nvPr/>
        </p:nvPicPr>
        <p:blipFill>
          <a:blip r:embed="rId2" cstate="print"/>
          <a:srcRect l="50729" t="11064" r="4515" b="79677"/>
          <a:stretch>
            <a:fillRect/>
          </a:stretch>
        </p:blipFill>
        <p:spPr bwMode="auto">
          <a:xfrm>
            <a:off x="6300192" y="908720"/>
            <a:ext cx="2448272" cy="504056"/>
          </a:xfrm>
          <a:prstGeom prst="rect">
            <a:avLst/>
          </a:prstGeom>
          <a:noFill/>
        </p:spPr>
      </p:pic>
      <p:sp>
        <p:nvSpPr>
          <p:cNvPr id="16" name="AutoShape 34"/>
          <p:cNvSpPr>
            <a:spLocks noChangeArrowheads="1"/>
          </p:cNvSpPr>
          <p:nvPr/>
        </p:nvSpPr>
        <p:spPr bwMode="auto">
          <a:xfrm>
            <a:off x="6443761" y="980728"/>
            <a:ext cx="2304703" cy="36004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>
            <a:outerShdw dist="17961" dir="2700000" algn="ctr" rotWithShape="0">
              <a:srgbClr val="194F71"/>
            </a:outerShdw>
          </a:effectLst>
        </p:spPr>
        <p:txBody>
          <a:bodyPr lIns="90000" tIns="46800" rIns="90000" bIns="46800" anchor="ctr"/>
          <a:lstStyle/>
          <a:p>
            <a:pPr algn="ctr"/>
            <a:r>
              <a:rPr lang="ko-KR" altLang="en-US" sz="1600" b="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상세내역</a:t>
            </a:r>
            <a:endParaRPr lang="ko-KR" altLang="en-US" sz="1600" b="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25050"/>
            <a:ext cx="5472608" cy="328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616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/>
          <p:cNvSpPr>
            <a:spLocks noGrp="1"/>
          </p:cNvSpPr>
          <p:nvPr>
            <p:ph type="title"/>
          </p:nvPr>
        </p:nvSpPr>
        <p:spPr>
          <a:xfrm>
            <a:off x="467544" y="117004"/>
            <a:ext cx="8136904" cy="647700"/>
          </a:xfrm>
        </p:spPr>
        <p:txBody>
          <a:bodyPr/>
          <a:lstStyle/>
          <a:p>
            <a:r>
              <a:rPr lang="ko-KR" altLang="en-US" sz="2000" dirty="0" smtClean="0"/>
              <a:t> </a:t>
            </a:r>
            <a:r>
              <a:rPr lang="en-US" altLang="ko-KR" sz="2000" dirty="0"/>
              <a:t>Ⅱ. </a:t>
            </a:r>
            <a:r>
              <a:rPr lang="ko-KR" altLang="en-US" sz="2000" dirty="0" smtClean="0"/>
              <a:t>포인트 사용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전표처리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  <p:pic>
        <p:nvPicPr>
          <p:cNvPr id="10" name="Picture 33" descr="3-2"/>
          <p:cNvPicPr>
            <a:picLocks noChangeAspect="1" noChangeArrowheads="1"/>
          </p:cNvPicPr>
          <p:nvPr/>
        </p:nvPicPr>
        <p:blipFill>
          <a:blip r:embed="rId2" cstate="print"/>
          <a:srcRect l="4758" t="11064" r="50365" b="79677"/>
          <a:stretch>
            <a:fillRect/>
          </a:stretch>
        </p:blipFill>
        <p:spPr bwMode="auto">
          <a:xfrm>
            <a:off x="179512" y="908720"/>
            <a:ext cx="5760640" cy="489658"/>
          </a:xfrm>
          <a:prstGeom prst="rect">
            <a:avLst/>
          </a:prstGeom>
          <a:noFill/>
        </p:spPr>
      </p:pic>
      <p:sp>
        <p:nvSpPr>
          <p:cNvPr id="12" name="AutoShape 34"/>
          <p:cNvSpPr>
            <a:spLocks noChangeArrowheads="1"/>
          </p:cNvSpPr>
          <p:nvPr/>
        </p:nvSpPr>
        <p:spPr bwMode="auto">
          <a:xfrm>
            <a:off x="395536" y="980728"/>
            <a:ext cx="5184576" cy="36004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>
            <a:outerShdw dist="17961" dir="2700000" algn="ctr" rotWithShape="0">
              <a:srgbClr val="194F71"/>
            </a:outerShdw>
          </a:effectLst>
        </p:spPr>
        <p:txBody>
          <a:bodyPr lIns="90000" tIns="46800" rIns="90000" bIns="46800" anchor="ctr"/>
          <a:lstStyle/>
          <a:p>
            <a:r>
              <a:rPr lang="en-US" altLang="ko-KR" sz="1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2</a:t>
            </a:r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. </a:t>
            </a:r>
            <a:r>
              <a:rPr lang="ko-KR" altLang="en-US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포인트 사용</a:t>
            </a:r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(</a:t>
            </a:r>
            <a:r>
              <a:rPr lang="ko-KR" altLang="en-US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전표처리</a:t>
            </a:r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-BC</a:t>
            </a:r>
            <a:r>
              <a:rPr lang="ko-KR" altLang="en-US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카드사용 전표</a:t>
            </a:r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)</a:t>
            </a:r>
            <a:endParaRPr lang="ko-KR" altLang="en-US" sz="1400" b="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8" name="AutoShape 31"/>
          <p:cNvSpPr>
            <a:spLocks noChangeArrowheads="1"/>
          </p:cNvSpPr>
          <p:nvPr/>
        </p:nvSpPr>
        <p:spPr bwMode="auto">
          <a:xfrm>
            <a:off x="6228184" y="1196752"/>
            <a:ext cx="2592288" cy="4896544"/>
          </a:xfrm>
          <a:prstGeom prst="roundRect">
            <a:avLst>
              <a:gd name="adj" fmla="val 4662"/>
            </a:avLst>
          </a:prstGeom>
          <a:solidFill>
            <a:srgbClr val="DAEEFA">
              <a:alpha val="25000"/>
            </a:srgbClr>
          </a:solidFill>
          <a:ln w="25400">
            <a:solidFill>
              <a:srgbClr val="B7C0FF"/>
            </a:solidFill>
            <a:round/>
            <a:headEnd/>
            <a:tailEnd/>
          </a:ln>
          <a:effectLst/>
        </p:spPr>
        <p:txBody>
          <a:bodyPr wrap="none" anchor="t"/>
          <a:lstStyle/>
          <a:p>
            <a:pPr>
              <a:lnSpc>
                <a:spcPct val="200000"/>
              </a:lnSpc>
            </a:pPr>
            <a:endParaRPr lang="en-US" altLang="ko-KR" sz="1600" dirty="0" smtClean="0"/>
          </a:p>
          <a:p>
            <a:r>
              <a:rPr lang="ko-KR" altLang="en-US" sz="1500" dirty="0" smtClean="0"/>
              <a:t>신규버튼을 클릭하고</a:t>
            </a:r>
            <a:endParaRPr lang="en-US" altLang="ko-KR" sz="1500" dirty="0" smtClean="0"/>
          </a:p>
          <a:p>
            <a:r>
              <a:rPr lang="ko-KR" altLang="en-US" sz="1500" dirty="0" smtClean="0"/>
              <a:t>①의 카드번호를 선택합니다</a:t>
            </a:r>
            <a:endParaRPr lang="en-US" altLang="ko-KR" sz="1500" dirty="0" smtClean="0"/>
          </a:p>
          <a:p>
            <a:endParaRPr lang="en-US" altLang="ko-KR" sz="1500" dirty="0"/>
          </a:p>
          <a:p>
            <a:r>
              <a:rPr lang="ko-KR" altLang="en-US" sz="1500" dirty="0" smtClean="0"/>
              <a:t>②의 </a:t>
            </a:r>
            <a:r>
              <a:rPr lang="en-US" altLang="ko-KR" sz="1500" dirty="0" smtClean="0"/>
              <a:t>BC</a:t>
            </a:r>
            <a:r>
              <a:rPr lang="ko-KR" altLang="en-US" sz="1500" dirty="0" smtClean="0"/>
              <a:t>카드사용내역조회</a:t>
            </a:r>
            <a:endParaRPr lang="en-US" altLang="ko-KR" sz="1500" dirty="0" smtClean="0"/>
          </a:p>
          <a:p>
            <a:r>
              <a:rPr lang="ko-KR" altLang="en-US" sz="1500" dirty="0" smtClean="0"/>
              <a:t>버튼을 클릭하여</a:t>
            </a:r>
            <a:r>
              <a:rPr lang="en-US" altLang="ko-KR" sz="1500" dirty="0" smtClean="0"/>
              <a:t>,</a:t>
            </a:r>
          </a:p>
          <a:p>
            <a:r>
              <a:rPr lang="ko-KR" altLang="en-US" sz="1500" dirty="0" smtClean="0"/>
              <a:t>정산하고자 하는 사용내역을</a:t>
            </a:r>
            <a:endParaRPr lang="en-US" altLang="ko-KR" sz="1500" dirty="0" smtClean="0"/>
          </a:p>
          <a:p>
            <a:r>
              <a:rPr lang="ko-KR" altLang="en-US" sz="1500" dirty="0" smtClean="0"/>
              <a:t>더블클릭 합니다</a:t>
            </a:r>
            <a:endParaRPr lang="en-US" altLang="ko-KR" sz="1500" dirty="0" smtClean="0"/>
          </a:p>
          <a:p>
            <a:endParaRPr lang="en-US" altLang="ko-KR" sz="1500" dirty="0"/>
          </a:p>
          <a:p>
            <a:r>
              <a:rPr lang="ko-KR" altLang="en-US" sz="1500" dirty="0" smtClean="0"/>
              <a:t>비목과</a:t>
            </a:r>
            <a:r>
              <a:rPr lang="en-US" altLang="ko-KR" sz="1500" dirty="0" smtClean="0"/>
              <a:t>, </a:t>
            </a:r>
            <a:r>
              <a:rPr lang="ko-KR" altLang="en-US" sz="1500" dirty="0" smtClean="0"/>
              <a:t>사용내역 입력 후</a:t>
            </a:r>
            <a:endParaRPr lang="en-US" altLang="ko-KR" sz="1500" dirty="0" smtClean="0"/>
          </a:p>
          <a:p>
            <a:r>
              <a:rPr lang="ko-KR" altLang="en-US" sz="1500" dirty="0" smtClean="0"/>
              <a:t>입금될 통장에 기재될 내역을</a:t>
            </a:r>
            <a:endParaRPr lang="en-US" altLang="ko-KR" sz="1500" dirty="0" smtClean="0"/>
          </a:p>
          <a:p>
            <a:r>
              <a:rPr lang="ko-KR" altLang="en-US" sz="1500" dirty="0" smtClean="0"/>
              <a:t>선택하고 ③의 작업저장을</a:t>
            </a:r>
            <a:endParaRPr lang="en-US" altLang="ko-KR" sz="1500" dirty="0" smtClean="0"/>
          </a:p>
          <a:p>
            <a:r>
              <a:rPr lang="ko-KR" altLang="en-US" sz="1500" dirty="0" smtClean="0"/>
              <a:t>클릭합니다</a:t>
            </a:r>
            <a:endParaRPr lang="en-US" altLang="ko-KR" sz="1500" dirty="0" smtClean="0"/>
          </a:p>
          <a:p>
            <a:r>
              <a:rPr lang="en-US" altLang="ko-KR" sz="1500" dirty="0" smtClean="0"/>
              <a:t>   </a:t>
            </a:r>
          </a:p>
        </p:txBody>
      </p:sp>
      <p:pic>
        <p:nvPicPr>
          <p:cNvPr id="14" name="Picture 35" descr="3-2"/>
          <p:cNvPicPr>
            <a:picLocks noChangeAspect="1" noChangeArrowheads="1"/>
          </p:cNvPicPr>
          <p:nvPr/>
        </p:nvPicPr>
        <p:blipFill>
          <a:blip r:embed="rId2" cstate="print"/>
          <a:srcRect l="50729" t="11064" r="4515" b="79677"/>
          <a:stretch>
            <a:fillRect/>
          </a:stretch>
        </p:blipFill>
        <p:spPr bwMode="auto">
          <a:xfrm>
            <a:off x="6300192" y="908720"/>
            <a:ext cx="2448272" cy="504056"/>
          </a:xfrm>
          <a:prstGeom prst="rect">
            <a:avLst/>
          </a:prstGeom>
          <a:noFill/>
        </p:spPr>
      </p:pic>
      <p:sp>
        <p:nvSpPr>
          <p:cNvPr id="16" name="AutoShape 34"/>
          <p:cNvSpPr>
            <a:spLocks noChangeArrowheads="1"/>
          </p:cNvSpPr>
          <p:nvPr/>
        </p:nvSpPr>
        <p:spPr bwMode="auto">
          <a:xfrm>
            <a:off x="6443761" y="980728"/>
            <a:ext cx="2304703" cy="36004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>
            <a:outerShdw dist="17961" dir="2700000" algn="ctr" rotWithShape="0">
              <a:srgbClr val="194F71"/>
            </a:outerShdw>
          </a:effectLst>
        </p:spPr>
        <p:txBody>
          <a:bodyPr lIns="90000" tIns="46800" rIns="90000" bIns="46800" anchor="ctr"/>
          <a:lstStyle/>
          <a:p>
            <a:pPr algn="ctr"/>
            <a:r>
              <a:rPr lang="ko-KR" altLang="en-US" sz="1600" b="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상세내역</a:t>
            </a:r>
            <a:endParaRPr lang="ko-KR" altLang="en-US" sz="1600" b="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623095"/>
            <a:ext cx="5758365" cy="4229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616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/>
          <p:cNvSpPr>
            <a:spLocks noGrp="1"/>
          </p:cNvSpPr>
          <p:nvPr>
            <p:ph type="title"/>
          </p:nvPr>
        </p:nvSpPr>
        <p:spPr>
          <a:xfrm>
            <a:off x="467544" y="117004"/>
            <a:ext cx="8136904" cy="647700"/>
          </a:xfrm>
        </p:spPr>
        <p:txBody>
          <a:bodyPr/>
          <a:lstStyle/>
          <a:p>
            <a:r>
              <a:rPr lang="ko-KR" altLang="en-US" sz="2000" dirty="0" smtClean="0"/>
              <a:t> </a:t>
            </a:r>
            <a:r>
              <a:rPr lang="en-US" altLang="ko-KR" sz="2000" dirty="0"/>
              <a:t>Ⅱ. </a:t>
            </a:r>
            <a:r>
              <a:rPr lang="ko-KR" altLang="en-US" sz="2000" dirty="0" smtClean="0"/>
              <a:t>포인트 사용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전표처리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  <p:pic>
        <p:nvPicPr>
          <p:cNvPr id="10" name="Picture 33" descr="3-2"/>
          <p:cNvPicPr>
            <a:picLocks noChangeAspect="1" noChangeArrowheads="1"/>
          </p:cNvPicPr>
          <p:nvPr/>
        </p:nvPicPr>
        <p:blipFill>
          <a:blip r:embed="rId2" cstate="print"/>
          <a:srcRect l="4758" t="11064" r="50365" b="79677"/>
          <a:stretch>
            <a:fillRect/>
          </a:stretch>
        </p:blipFill>
        <p:spPr bwMode="auto">
          <a:xfrm>
            <a:off x="179512" y="908720"/>
            <a:ext cx="5760640" cy="489658"/>
          </a:xfrm>
          <a:prstGeom prst="rect">
            <a:avLst/>
          </a:prstGeom>
          <a:noFill/>
        </p:spPr>
      </p:pic>
      <p:sp>
        <p:nvSpPr>
          <p:cNvPr id="12" name="AutoShape 34"/>
          <p:cNvSpPr>
            <a:spLocks noChangeArrowheads="1"/>
          </p:cNvSpPr>
          <p:nvPr/>
        </p:nvSpPr>
        <p:spPr bwMode="auto">
          <a:xfrm>
            <a:off x="395536" y="980728"/>
            <a:ext cx="5184576" cy="36004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>
            <a:outerShdw dist="17961" dir="2700000" algn="ctr" rotWithShape="0">
              <a:srgbClr val="194F71"/>
            </a:outerShdw>
          </a:effectLst>
        </p:spPr>
        <p:txBody>
          <a:bodyPr lIns="90000" tIns="46800" rIns="90000" bIns="46800" anchor="ctr"/>
          <a:lstStyle/>
          <a:p>
            <a:r>
              <a:rPr lang="en-US" altLang="ko-KR" sz="1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2</a:t>
            </a:r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. </a:t>
            </a:r>
            <a:r>
              <a:rPr lang="ko-KR" altLang="en-US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포인트 사용</a:t>
            </a:r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(</a:t>
            </a:r>
            <a:r>
              <a:rPr lang="ko-KR" altLang="en-US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전표처리</a:t>
            </a:r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</a:t>
            </a:r>
            <a:r>
              <a:rPr lang="ko-KR" altLang="en-US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계좌이체 전표</a:t>
            </a:r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)</a:t>
            </a:r>
            <a:endParaRPr lang="ko-KR" altLang="en-US" sz="1400" b="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8" name="AutoShape 31"/>
          <p:cNvSpPr>
            <a:spLocks noChangeArrowheads="1"/>
          </p:cNvSpPr>
          <p:nvPr/>
        </p:nvSpPr>
        <p:spPr bwMode="auto">
          <a:xfrm>
            <a:off x="6228184" y="1196752"/>
            <a:ext cx="2592288" cy="4896544"/>
          </a:xfrm>
          <a:prstGeom prst="roundRect">
            <a:avLst>
              <a:gd name="adj" fmla="val 4662"/>
            </a:avLst>
          </a:prstGeom>
          <a:solidFill>
            <a:srgbClr val="DAEEFA">
              <a:alpha val="25000"/>
            </a:srgbClr>
          </a:solidFill>
          <a:ln w="25400">
            <a:solidFill>
              <a:srgbClr val="B7C0FF"/>
            </a:solidFill>
            <a:round/>
            <a:headEnd/>
            <a:tailEnd/>
          </a:ln>
          <a:effectLst/>
        </p:spPr>
        <p:txBody>
          <a:bodyPr wrap="none" anchor="t"/>
          <a:lstStyle/>
          <a:p>
            <a:pPr>
              <a:lnSpc>
                <a:spcPct val="200000"/>
              </a:lnSpc>
            </a:pPr>
            <a:endParaRPr lang="en-US" altLang="ko-KR" sz="1600" dirty="0" smtClean="0"/>
          </a:p>
          <a:p>
            <a:r>
              <a:rPr lang="ko-KR" altLang="en-US" sz="1500" dirty="0"/>
              <a:t>① </a:t>
            </a:r>
            <a:r>
              <a:rPr lang="ko-KR" altLang="en-US" sz="1500" dirty="0" smtClean="0"/>
              <a:t>신규버튼을 클릭하고</a:t>
            </a:r>
            <a:endParaRPr lang="en-US" altLang="ko-KR" sz="1500" dirty="0" smtClean="0"/>
          </a:p>
          <a:p>
            <a:r>
              <a:rPr lang="ko-KR" altLang="en-US" sz="1500" dirty="0" err="1" smtClean="0"/>
              <a:t>비목명</a:t>
            </a:r>
            <a:r>
              <a:rPr lang="en-US" altLang="ko-KR" sz="1500" dirty="0" smtClean="0"/>
              <a:t>, </a:t>
            </a:r>
            <a:r>
              <a:rPr lang="ko-KR" altLang="en-US" sz="1500" dirty="0" smtClean="0"/>
              <a:t>회사명</a:t>
            </a:r>
            <a:r>
              <a:rPr lang="en-US" altLang="ko-KR" sz="1500" dirty="0" smtClean="0"/>
              <a:t>, </a:t>
            </a:r>
            <a:r>
              <a:rPr lang="ko-KR" altLang="en-US" sz="1500" dirty="0" smtClean="0"/>
              <a:t>사용일자</a:t>
            </a:r>
            <a:r>
              <a:rPr lang="en-US" altLang="ko-KR" sz="1500" dirty="0" smtClean="0"/>
              <a:t>,</a:t>
            </a:r>
          </a:p>
          <a:p>
            <a:r>
              <a:rPr lang="ko-KR" altLang="en-US" sz="1500" dirty="0" smtClean="0"/>
              <a:t>사용내역</a:t>
            </a:r>
            <a:r>
              <a:rPr lang="en-US" altLang="ko-KR" sz="1500" dirty="0" smtClean="0"/>
              <a:t>, </a:t>
            </a:r>
            <a:r>
              <a:rPr lang="ko-KR" altLang="en-US" sz="1500" dirty="0" smtClean="0"/>
              <a:t>입금 예금주</a:t>
            </a:r>
            <a:r>
              <a:rPr lang="en-US" altLang="ko-KR" sz="1500" dirty="0" smtClean="0"/>
              <a:t>,</a:t>
            </a:r>
          </a:p>
          <a:p>
            <a:r>
              <a:rPr lang="ko-KR" altLang="en-US" sz="1500" dirty="0" err="1" smtClean="0"/>
              <a:t>은행명</a:t>
            </a:r>
            <a:r>
              <a:rPr lang="en-US" altLang="ko-KR" sz="1500" dirty="0" smtClean="0"/>
              <a:t>, </a:t>
            </a:r>
            <a:r>
              <a:rPr lang="ko-KR" altLang="en-US" sz="1500" dirty="0" smtClean="0"/>
              <a:t>계좌번호를 입력 후</a:t>
            </a:r>
            <a:endParaRPr lang="en-US" altLang="ko-KR" sz="1500" dirty="0" smtClean="0"/>
          </a:p>
          <a:p>
            <a:endParaRPr lang="en-US" altLang="ko-KR" sz="1500" dirty="0"/>
          </a:p>
          <a:p>
            <a:r>
              <a:rPr lang="ko-KR" altLang="en-US" sz="1500" dirty="0" smtClean="0"/>
              <a:t>②의 수취인확인을 클릭합니다</a:t>
            </a:r>
            <a:r>
              <a:rPr lang="en-US" altLang="ko-KR" sz="1500" dirty="0" smtClean="0"/>
              <a:t>.</a:t>
            </a:r>
          </a:p>
          <a:p>
            <a:endParaRPr lang="en-US" altLang="ko-KR" sz="1500" dirty="0" smtClean="0"/>
          </a:p>
          <a:p>
            <a:r>
              <a:rPr lang="ko-KR" altLang="en-US" sz="1500" dirty="0"/>
              <a:t>③의 </a:t>
            </a:r>
            <a:r>
              <a:rPr lang="ko-KR" altLang="en-US" sz="1500" dirty="0" smtClean="0"/>
              <a:t>입금될 통장에 기재될 </a:t>
            </a:r>
            <a:endParaRPr lang="en-US" altLang="ko-KR" sz="1500" dirty="0" smtClean="0"/>
          </a:p>
          <a:p>
            <a:r>
              <a:rPr lang="ko-KR" altLang="en-US" sz="1500" dirty="0" smtClean="0"/>
              <a:t>내역을</a:t>
            </a:r>
            <a:r>
              <a:rPr lang="en-US" altLang="ko-KR" sz="1500" dirty="0"/>
              <a:t> </a:t>
            </a:r>
            <a:r>
              <a:rPr lang="ko-KR" altLang="en-US" sz="1500" dirty="0" smtClean="0"/>
              <a:t>선택하고 </a:t>
            </a:r>
            <a:endParaRPr lang="en-US" altLang="ko-KR" sz="1500" dirty="0" smtClean="0"/>
          </a:p>
          <a:p>
            <a:endParaRPr lang="en-US" altLang="ko-KR" sz="1500" dirty="0" smtClean="0"/>
          </a:p>
          <a:p>
            <a:r>
              <a:rPr lang="ko-KR" altLang="en-US" sz="1500" dirty="0" smtClean="0"/>
              <a:t>④의 </a:t>
            </a:r>
            <a:r>
              <a:rPr lang="ko-KR" altLang="en-US" sz="1500" dirty="0" smtClean="0"/>
              <a:t>작업저장을</a:t>
            </a:r>
            <a:endParaRPr lang="en-US" altLang="ko-KR" sz="1500" dirty="0" smtClean="0"/>
          </a:p>
          <a:p>
            <a:r>
              <a:rPr lang="ko-KR" altLang="en-US" sz="1500" dirty="0" smtClean="0"/>
              <a:t>클릭합니다</a:t>
            </a:r>
            <a:endParaRPr lang="en-US" altLang="ko-KR" sz="1500" dirty="0" smtClean="0"/>
          </a:p>
          <a:p>
            <a:r>
              <a:rPr lang="en-US" altLang="ko-KR" sz="1500" dirty="0" smtClean="0"/>
              <a:t>   </a:t>
            </a:r>
          </a:p>
        </p:txBody>
      </p:sp>
      <p:pic>
        <p:nvPicPr>
          <p:cNvPr id="14" name="Picture 35" descr="3-2"/>
          <p:cNvPicPr>
            <a:picLocks noChangeAspect="1" noChangeArrowheads="1"/>
          </p:cNvPicPr>
          <p:nvPr/>
        </p:nvPicPr>
        <p:blipFill>
          <a:blip r:embed="rId2" cstate="print"/>
          <a:srcRect l="50729" t="11064" r="4515" b="79677"/>
          <a:stretch>
            <a:fillRect/>
          </a:stretch>
        </p:blipFill>
        <p:spPr bwMode="auto">
          <a:xfrm>
            <a:off x="6300192" y="908720"/>
            <a:ext cx="2448272" cy="504056"/>
          </a:xfrm>
          <a:prstGeom prst="rect">
            <a:avLst/>
          </a:prstGeom>
          <a:noFill/>
        </p:spPr>
      </p:pic>
      <p:sp>
        <p:nvSpPr>
          <p:cNvPr id="16" name="AutoShape 34"/>
          <p:cNvSpPr>
            <a:spLocks noChangeArrowheads="1"/>
          </p:cNvSpPr>
          <p:nvPr/>
        </p:nvSpPr>
        <p:spPr bwMode="auto">
          <a:xfrm>
            <a:off x="6443761" y="980728"/>
            <a:ext cx="2304703" cy="36004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>
            <a:outerShdw dist="17961" dir="2700000" algn="ctr" rotWithShape="0">
              <a:srgbClr val="194F71"/>
            </a:outerShdw>
          </a:effectLst>
        </p:spPr>
        <p:txBody>
          <a:bodyPr lIns="90000" tIns="46800" rIns="90000" bIns="46800" anchor="ctr"/>
          <a:lstStyle/>
          <a:p>
            <a:pPr algn="ctr"/>
            <a:r>
              <a:rPr lang="ko-KR" altLang="en-US" sz="1600" b="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상세내역</a:t>
            </a:r>
            <a:endParaRPr lang="ko-KR" altLang="en-US" sz="1600" b="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50" y="1700808"/>
            <a:ext cx="5727902" cy="4333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39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/>
          <p:cNvSpPr>
            <a:spLocks noGrp="1"/>
          </p:cNvSpPr>
          <p:nvPr>
            <p:ph type="title"/>
          </p:nvPr>
        </p:nvSpPr>
        <p:spPr>
          <a:xfrm>
            <a:off x="467544" y="117004"/>
            <a:ext cx="8136904" cy="647700"/>
          </a:xfrm>
        </p:spPr>
        <p:txBody>
          <a:bodyPr/>
          <a:lstStyle/>
          <a:p>
            <a:r>
              <a:rPr lang="ko-KR" altLang="en-US" sz="2000" dirty="0" smtClean="0"/>
              <a:t> </a:t>
            </a:r>
            <a:r>
              <a:rPr lang="en-US" altLang="ko-KR" sz="2000" dirty="0" smtClean="0"/>
              <a:t>Ⅲ. </a:t>
            </a:r>
            <a:r>
              <a:rPr lang="ko-KR" altLang="en-US" sz="2000" dirty="0" smtClean="0"/>
              <a:t>포인트 정산</a:t>
            </a:r>
            <a:endParaRPr lang="ko-KR" altLang="en-US" sz="2000" dirty="0"/>
          </a:p>
        </p:txBody>
      </p:sp>
      <p:pic>
        <p:nvPicPr>
          <p:cNvPr id="10" name="Picture 33" descr="3-2"/>
          <p:cNvPicPr>
            <a:picLocks noChangeAspect="1" noChangeArrowheads="1"/>
          </p:cNvPicPr>
          <p:nvPr/>
        </p:nvPicPr>
        <p:blipFill>
          <a:blip r:embed="rId2" cstate="print"/>
          <a:srcRect l="4758" t="11064" r="50365" b="79677"/>
          <a:stretch>
            <a:fillRect/>
          </a:stretch>
        </p:blipFill>
        <p:spPr bwMode="auto">
          <a:xfrm>
            <a:off x="179512" y="908720"/>
            <a:ext cx="5760640" cy="489658"/>
          </a:xfrm>
          <a:prstGeom prst="rect">
            <a:avLst/>
          </a:prstGeom>
          <a:noFill/>
        </p:spPr>
      </p:pic>
      <p:sp>
        <p:nvSpPr>
          <p:cNvPr id="12" name="AutoShape 34"/>
          <p:cNvSpPr>
            <a:spLocks noChangeArrowheads="1"/>
          </p:cNvSpPr>
          <p:nvPr/>
        </p:nvSpPr>
        <p:spPr bwMode="auto">
          <a:xfrm>
            <a:off x="395536" y="980728"/>
            <a:ext cx="5184576" cy="36004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>
            <a:outerShdw dist="17961" dir="2700000" algn="ctr" rotWithShape="0">
              <a:srgbClr val="194F71"/>
            </a:outerShdw>
          </a:effectLst>
        </p:spPr>
        <p:txBody>
          <a:bodyPr lIns="90000" tIns="46800" rIns="90000" bIns="46800" anchor="ctr"/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1. </a:t>
            </a:r>
            <a:r>
              <a:rPr lang="ko-KR" altLang="en-US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포인트 조회</a:t>
            </a:r>
            <a:endParaRPr lang="ko-KR" altLang="en-US" sz="1400" b="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42" y="1628800"/>
            <a:ext cx="5613967" cy="359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31"/>
          <p:cNvSpPr>
            <a:spLocks noChangeArrowheads="1"/>
          </p:cNvSpPr>
          <p:nvPr/>
        </p:nvSpPr>
        <p:spPr bwMode="auto">
          <a:xfrm>
            <a:off x="6228184" y="1196752"/>
            <a:ext cx="2592288" cy="4896544"/>
          </a:xfrm>
          <a:prstGeom prst="roundRect">
            <a:avLst>
              <a:gd name="adj" fmla="val 4662"/>
            </a:avLst>
          </a:prstGeom>
          <a:solidFill>
            <a:srgbClr val="DAEEFA">
              <a:alpha val="25000"/>
            </a:srgbClr>
          </a:solidFill>
          <a:ln w="25400">
            <a:solidFill>
              <a:srgbClr val="B7C0FF"/>
            </a:solidFill>
            <a:round/>
            <a:headEnd/>
            <a:tailEnd/>
          </a:ln>
          <a:effectLst/>
        </p:spPr>
        <p:txBody>
          <a:bodyPr wrap="none" anchor="t"/>
          <a:lstStyle/>
          <a:p>
            <a:pPr>
              <a:lnSpc>
                <a:spcPct val="200000"/>
              </a:lnSpc>
            </a:pPr>
            <a:endParaRPr lang="en-US" altLang="ko-KR" sz="1600" dirty="0" smtClean="0"/>
          </a:p>
          <a:p>
            <a:r>
              <a:rPr lang="ko-KR" altLang="en-US" sz="1500" dirty="0" smtClean="0"/>
              <a:t>① 연구활동지원업무클릭</a:t>
            </a:r>
            <a:endParaRPr lang="en-US" altLang="ko-KR" sz="1500" dirty="0" smtClean="0"/>
          </a:p>
          <a:p>
            <a:endParaRPr lang="en-US" altLang="ko-KR" sz="1500" dirty="0" smtClean="0"/>
          </a:p>
          <a:p>
            <a:r>
              <a:rPr lang="ko-KR" altLang="en-US" sz="1500" dirty="0" smtClean="0"/>
              <a:t>② </a:t>
            </a:r>
            <a:r>
              <a:rPr lang="ko-KR" altLang="en-US" sz="1500" dirty="0" err="1" smtClean="0"/>
              <a:t>포인트조회및정산</a:t>
            </a:r>
            <a:r>
              <a:rPr lang="ko-KR" altLang="en-US" sz="1500" dirty="0" smtClean="0"/>
              <a:t> 클릭</a:t>
            </a:r>
            <a:endParaRPr lang="en-US" altLang="ko-KR" sz="1500" dirty="0" smtClean="0"/>
          </a:p>
          <a:p>
            <a:endParaRPr lang="en-US" altLang="ko-KR" sz="1500" dirty="0" smtClean="0"/>
          </a:p>
          <a:p>
            <a:r>
              <a:rPr lang="ko-KR" altLang="en-US" sz="1500" dirty="0" smtClean="0"/>
              <a:t>③ 조회 클릭</a:t>
            </a:r>
            <a:endParaRPr lang="en-US" altLang="ko-KR" sz="1500" dirty="0" smtClean="0"/>
          </a:p>
          <a:p>
            <a:endParaRPr lang="en-US" altLang="ko-KR" sz="1500" dirty="0"/>
          </a:p>
          <a:p>
            <a:r>
              <a:rPr lang="ko-KR" altLang="en-US" sz="1500" dirty="0" smtClean="0"/>
              <a:t>⑥ 정산처리 클릭</a:t>
            </a:r>
            <a:endParaRPr lang="en-US" altLang="ko-KR" sz="1500" dirty="0"/>
          </a:p>
          <a:p>
            <a:r>
              <a:rPr lang="en-US" altLang="ko-KR" sz="1500" dirty="0" smtClean="0"/>
              <a:t>   </a:t>
            </a:r>
          </a:p>
        </p:txBody>
      </p:sp>
      <p:pic>
        <p:nvPicPr>
          <p:cNvPr id="14" name="Picture 35" descr="3-2"/>
          <p:cNvPicPr>
            <a:picLocks noChangeAspect="1" noChangeArrowheads="1"/>
          </p:cNvPicPr>
          <p:nvPr/>
        </p:nvPicPr>
        <p:blipFill>
          <a:blip r:embed="rId2" cstate="print"/>
          <a:srcRect l="50729" t="11064" r="4515" b="79677"/>
          <a:stretch>
            <a:fillRect/>
          </a:stretch>
        </p:blipFill>
        <p:spPr bwMode="auto">
          <a:xfrm>
            <a:off x="6300192" y="908720"/>
            <a:ext cx="2448272" cy="504056"/>
          </a:xfrm>
          <a:prstGeom prst="rect">
            <a:avLst/>
          </a:prstGeom>
          <a:noFill/>
        </p:spPr>
      </p:pic>
      <p:sp>
        <p:nvSpPr>
          <p:cNvPr id="16" name="AutoShape 34"/>
          <p:cNvSpPr>
            <a:spLocks noChangeArrowheads="1"/>
          </p:cNvSpPr>
          <p:nvPr/>
        </p:nvSpPr>
        <p:spPr bwMode="auto">
          <a:xfrm>
            <a:off x="6443761" y="980728"/>
            <a:ext cx="2304703" cy="36004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>
            <a:outerShdw dist="17961" dir="2700000" algn="ctr" rotWithShape="0">
              <a:srgbClr val="194F71"/>
            </a:outerShdw>
          </a:effectLst>
        </p:spPr>
        <p:txBody>
          <a:bodyPr lIns="90000" tIns="46800" rIns="90000" bIns="46800" anchor="ctr"/>
          <a:lstStyle/>
          <a:p>
            <a:pPr algn="ctr"/>
            <a:r>
              <a:rPr lang="ko-KR" altLang="en-US" sz="1600" b="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상세내역</a:t>
            </a:r>
            <a:endParaRPr lang="ko-KR" altLang="en-US" sz="1600" b="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3316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/>
          <p:cNvSpPr>
            <a:spLocks noGrp="1"/>
          </p:cNvSpPr>
          <p:nvPr>
            <p:ph type="title"/>
          </p:nvPr>
        </p:nvSpPr>
        <p:spPr>
          <a:xfrm>
            <a:off x="467544" y="117004"/>
            <a:ext cx="8136904" cy="647700"/>
          </a:xfrm>
        </p:spPr>
        <p:txBody>
          <a:bodyPr/>
          <a:lstStyle/>
          <a:p>
            <a:r>
              <a:rPr lang="ko-KR" altLang="en-US" sz="2000" dirty="0" smtClean="0"/>
              <a:t> </a:t>
            </a:r>
            <a:r>
              <a:rPr lang="en-US" altLang="ko-KR" sz="2000" dirty="0"/>
              <a:t>Ⅲ. </a:t>
            </a:r>
            <a:r>
              <a:rPr lang="ko-KR" altLang="en-US" sz="2000" dirty="0" smtClean="0"/>
              <a:t>포인트 사용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정</a:t>
            </a:r>
            <a:r>
              <a:rPr lang="ko-KR" altLang="en-US" sz="2000" dirty="0"/>
              <a:t>산</a:t>
            </a:r>
            <a:r>
              <a:rPr lang="ko-KR" altLang="en-US" sz="2000" dirty="0" smtClean="0"/>
              <a:t>처리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  <p:pic>
        <p:nvPicPr>
          <p:cNvPr id="10" name="Picture 33" descr="3-2"/>
          <p:cNvPicPr>
            <a:picLocks noChangeAspect="1" noChangeArrowheads="1"/>
          </p:cNvPicPr>
          <p:nvPr/>
        </p:nvPicPr>
        <p:blipFill>
          <a:blip r:embed="rId2" cstate="print"/>
          <a:srcRect l="4758" t="11064" r="50365" b="79677"/>
          <a:stretch>
            <a:fillRect/>
          </a:stretch>
        </p:blipFill>
        <p:spPr bwMode="auto">
          <a:xfrm>
            <a:off x="179512" y="908720"/>
            <a:ext cx="5760640" cy="489658"/>
          </a:xfrm>
          <a:prstGeom prst="rect">
            <a:avLst/>
          </a:prstGeom>
          <a:noFill/>
        </p:spPr>
      </p:pic>
      <p:sp>
        <p:nvSpPr>
          <p:cNvPr id="12" name="AutoShape 34"/>
          <p:cNvSpPr>
            <a:spLocks noChangeArrowheads="1"/>
          </p:cNvSpPr>
          <p:nvPr/>
        </p:nvSpPr>
        <p:spPr bwMode="auto">
          <a:xfrm>
            <a:off x="395536" y="980728"/>
            <a:ext cx="5184576" cy="36004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>
            <a:outerShdw dist="17961" dir="2700000" algn="ctr" rotWithShape="0">
              <a:srgbClr val="194F71"/>
            </a:outerShdw>
          </a:effectLst>
        </p:spPr>
        <p:txBody>
          <a:bodyPr lIns="90000" tIns="46800" rIns="90000" bIns="46800" anchor="ctr"/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3. </a:t>
            </a:r>
            <a:r>
              <a:rPr lang="ko-KR" altLang="en-US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포인트 사용</a:t>
            </a:r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(</a:t>
            </a:r>
            <a:r>
              <a:rPr lang="ko-KR" altLang="en-US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정산처</a:t>
            </a:r>
            <a:r>
              <a:rPr lang="ko-KR" altLang="en-US" sz="1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리</a:t>
            </a:r>
            <a:r>
              <a:rPr lang="en-US" altLang="ko-KR" sz="14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)</a:t>
            </a:r>
            <a:endParaRPr lang="ko-KR" altLang="en-US" sz="1400" b="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8" name="AutoShape 31"/>
          <p:cNvSpPr>
            <a:spLocks noChangeArrowheads="1"/>
          </p:cNvSpPr>
          <p:nvPr/>
        </p:nvSpPr>
        <p:spPr bwMode="auto">
          <a:xfrm>
            <a:off x="6228184" y="1196752"/>
            <a:ext cx="2592288" cy="4896544"/>
          </a:xfrm>
          <a:prstGeom prst="roundRect">
            <a:avLst>
              <a:gd name="adj" fmla="val 4662"/>
            </a:avLst>
          </a:prstGeom>
          <a:solidFill>
            <a:srgbClr val="DAEEFA">
              <a:alpha val="25000"/>
            </a:srgbClr>
          </a:solidFill>
          <a:ln w="25400">
            <a:solidFill>
              <a:srgbClr val="B7C0FF"/>
            </a:solidFill>
            <a:round/>
            <a:headEnd/>
            <a:tailEnd/>
          </a:ln>
          <a:effectLst/>
        </p:spPr>
        <p:txBody>
          <a:bodyPr wrap="none" anchor="t"/>
          <a:lstStyle/>
          <a:p>
            <a:pPr>
              <a:lnSpc>
                <a:spcPct val="200000"/>
              </a:lnSpc>
            </a:pPr>
            <a:endParaRPr lang="en-US" altLang="ko-KR" sz="1600" dirty="0" smtClean="0"/>
          </a:p>
          <a:p>
            <a:r>
              <a:rPr lang="ko-KR" altLang="en-US" sz="1500" dirty="0"/>
              <a:t>① </a:t>
            </a:r>
            <a:r>
              <a:rPr lang="ko-KR" altLang="en-US" sz="1500" dirty="0" smtClean="0"/>
              <a:t>신규버튼 클릭 </a:t>
            </a:r>
            <a:endParaRPr lang="en-US" altLang="ko-KR" sz="1500" dirty="0" smtClean="0"/>
          </a:p>
          <a:p>
            <a:endParaRPr lang="en-US" altLang="ko-KR" sz="1500" dirty="0"/>
          </a:p>
          <a:p>
            <a:r>
              <a:rPr lang="ko-KR" altLang="en-US" sz="1500" dirty="0" smtClean="0"/>
              <a:t>②의 신청일자 입력</a:t>
            </a:r>
            <a:endParaRPr lang="en-US" altLang="ko-KR" sz="1500" dirty="0" smtClean="0"/>
          </a:p>
          <a:p>
            <a:endParaRPr lang="en-US" altLang="ko-KR" sz="1500" dirty="0" smtClean="0"/>
          </a:p>
          <a:p>
            <a:r>
              <a:rPr lang="ko-KR" altLang="en-US" sz="1500" dirty="0" smtClean="0"/>
              <a:t>③의 작업저장 클릭</a:t>
            </a:r>
            <a:endParaRPr lang="en-US" altLang="ko-KR" sz="1500" dirty="0" smtClean="0"/>
          </a:p>
        </p:txBody>
      </p:sp>
      <p:pic>
        <p:nvPicPr>
          <p:cNvPr id="14" name="Picture 35" descr="3-2"/>
          <p:cNvPicPr>
            <a:picLocks noChangeAspect="1" noChangeArrowheads="1"/>
          </p:cNvPicPr>
          <p:nvPr/>
        </p:nvPicPr>
        <p:blipFill>
          <a:blip r:embed="rId2" cstate="print"/>
          <a:srcRect l="50729" t="11064" r="4515" b="79677"/>
          <a:stretch>
            <a:fillRect/>
          </a:stretch>
        </p:blipFill>
        <p:spPr bwMode="auto">
          <a:xfrm>
            <a:off x="6300192" y="908720"/>
            <a:ext cx="2448272" cy="504056"/>
          </a:xfrm>
          <a:prstGeom prst="rect">
            <a:avLst/>
          </a:prstGeom>
          <a:noFill/>
        </p:spPr>
      </p:pic>
      <p:sp>
        <p:nvSpPr>
          <p:cNvPr id="16" name="AutoShape 34"/>
          <p:cNvSpPr>
            <a:spLocks noChangeArrowheads="1"/>
          </p:cNvSpPr>
          <p:nvPr/>
        </p:nvSpPr>
        <p:spPr bwMode="auto">
          <a:xfrm>
            <a:off x="6443761" y="980728"/>
            <a:ext cx="2304703" cy="36004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>
            <a:outerShdw dist="17961" dir="2700000" algn="ctr" rotWithShape="0">
              <a:srgbClr val="194F71"/>
            </a:outerShdw>
          </a:effectLst>
        </p:spPr>
        <p:txBody>
          <a:bodyPr lIns="90000" tIns="46800" rIns="90000" bIns="46800" anchor="ctr"/>
          <a:lstStyle/>
          <a:p>
            <a:pPr algn="ctr"/>
            <a:r>
              <a:rPr lang="ko-KR" altLang="en-US" sz="1600" b="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상세내역</a:t>
            </a:r>
            <a:endParaRPr lang="ko-KR" altLang="en-US" sz="1600" b="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502" y="1597039"/>
            <a:ext cx="5602660" cy="4095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702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6_Standarddesign">
  <a:themeElements>
    <a:clrScheme name="Standarddesign 1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8A058"/>
      </a:accent2>
      <a:accent3>
        <a:srgbClr val="FFFFFF"/>
      </a:accent3>
      <a:accent4>
        <a:srgbClr val="000000"/>
      </a:accent4>
      <a:accent5>
        <a:srgbClr val="FECFAA"/>
      </a:accent5>
      <a:accent6>
        <a:srgbClr val="B5914F"/>
      </a:accent6>
      <a:hlink>
        <a:srgbClr val="C40505"/>
      </a:hlink>
      <a:folHlink>
        <a:srgbClr val="919191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8A058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5914F"/>
        </a:accent6>
        <a:hlink>
          <a:srgbClr val="C40505"/>
        </a:hlink>
        <a:folHlink>
          <a:srgbClr val="9191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2794</TotalTime>
  <Words>383</Words>
  <Application>Microsoft Office PowerPoint</Application>
  <PresentationFormat>화면 슬라이드 쇼(4:3)</PresentationFormat>
  <Paragraphs>127</Paragraphs>
  <Slides>12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76_Standarddesign</vt:lpstr>
      <vt:lpstr>산학협력단 연구지원금 시스템 사용자 매뉴얼</vt:lpstr>
      <vt:lpstr>Ⅰ. 포인트 조회</vt:lpstr>
      <vt:lpstr> Ⅰ. 포인트 조회</vt:lpstr>
      <vt:lpstr> Ⅱ. 포인트 사용(전표처리)</vt:lpstr>
      <vt:lpstr> Ⅱ. 포인트 사용(전표처리)</vt:lpstr>
      <vt:lpstr> Ⅱ. 포인트 사용(전표처리)</vt:lpstr>
      <vt:lpstr> Ⅱ. 포인트 사용(전표처리)</vt:lpstr>
      <vt:lpstr> Ⅲ. 포인트 정산</vt:lpstr>
      <vt:lpstr> Ⅲ. 포인트 사용(정산처리)</vt:lpstr>
      <vt:lpstr> Ⅲ. 포인트 사용(정산처리)</vt:lpstr>
      <vt:lpstr> Ⅲ. 포인트 사용(정산처리)</vt:lpstr>
      <vt:lpstr>감사합니다.</vt:lpstr>
    </vt:vector>
  </TitlesOfParts>
  <Company>KOREA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the title of your  presentation here</dc:title>
  <dc:creator>USER</dc:creator>
  <cp:lastModifiedBy>user</cp:lastModifiedBy>
  <cp:revision>271</cp:revision>
  <dcterms:created xsi:type="dcterms:W3CDTF">2012-05-02T14:15:22Z</dcterms:created>
  <dcterms:modified xsi:type="dcterms:W3CDTF">2014-03-07T06:54:28Z</dcterms:modified>
</cp:coreProperties>
</file>