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DB848-2EAC-48BF-8A5D-D6AA499DD5CE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874E-31BE-47DF-AE3C-764DBE761F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565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DB848-2EAC-48BF-8A5D-D6AA499DD5CE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874E-31BE-47DF-AE3C-764DBE761F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476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DB848-2EAC-48BF-8A5D-D6AA499DD5CE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874E-31BE-47DF-AE3C-764DBE761F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90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DB848-2EAC-48BF-8A5D-D6AA499DD5CE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874E-31BE-47DF-AE3C-764DBE761F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554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DB848-2EAC-48BF-8A5D-D6AA499DD5CE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874E-31BE-47DF-AE3C-764DBE761F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26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DB848-2EAC-48BF-8A5D-D6AA499DD5CE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874E-31BE-47DF-AE3C-764DBE761F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016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DB848-2EAC-48BF-8A5D-D6AA499DD5CE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874E-31BE-47DF-AE3C-764DBE761F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767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DB848-2EAC-48BF-8A5D-D6AA499DD5CE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874E-31BE-47DF-AE3C-764DBE761F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51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DB848-2EAC-48BF-8A5D-D6AA499DD5CE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874E-31BE-47DF-AE3C-764DBE761F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239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DB848-2EAC-48BF-8A5D-D6AA499DD5CE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874E-31BE-47DF-AE3C-764DBE761F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533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DB848-2EAC-48BF-8A5D-D6AA499DD5CE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2874E-31BE-47DF-AE3C-764DBE761F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3116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DB848-2EAC-48BF-8A5D-D6AA499DD5CE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2874E-31BE-47DF-AE3C-764DBE761F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588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696686" y="5021035"/>
            <a:ext cx="1049655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산학협력 시스템에 로그인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연구책임자 </a:t>
            </a:r>
            <a:r>
              <a:rPr lang="en-US" altLang="ko-KR" dirty="0" smtClean="0">
                <a:solidFill>
                  <a:schemeClr val="tx1"/>
                </a:solidFill>
              </a:rPr>
              <a:t>or</a:t>
            </a:r>
            <a:r>
              <a:rPr lang="ko-KR" altLang="en-US" dirty="0" smtClean="0">
                <a:solidFill>
                  <a:schemeClr val="tx1"/>
                </a:solidFill>
              </a:rPr>
              <a:t> 권한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</a:rPr>
              <a:t>위임자만 가능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r>
              <a:rPr lang="ko-KR" altLang="en-US" dirty="0" smtClean="0">
                <a:solidFill>
                  <a:schemeClr val="tx1"/>
                </a:solidFill>
              </a:rPr>
              <a:t>하여 </a:t>
            </a:r>
            <a:r>
              <a:rPr lang="ko-KR" altLang="en-US" b="1" dirty="0" smtClean="0">
                <a:solidFill>
                  <a:schemeClr val="tx1"/>
                </a:solidFill>
              </a:rPr>
              <a:t>입찰신청</a:t>
            </a:r>
            <a:r>
              <a:rPr lang="ko-KR" altLang="en-US" dirty="0" smtClean="0">
                <a:solidFill>
                  <a:schemeClr val="tx1"/>
                </a:solidFill>
              </a:rPr>
              <a:t> 메뉴를 클릭합니다</a:t>
            </a:r>
            <a:r>
              <a:rPr lang="en-US" altLang="ko-KR" dirty="0" smtClean="0">
                <a:solidFill>
                  <a:schemeClr val="tx1"/>
                </a:solidFill>
              </a:rPr>
              <a:t>.</a:t>
            </a:r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786" y="539523"/>
            <a:ext cx="10458450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05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06" y="481263"/>
            <a:ext cx="7220235" cy="6003757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3248288" y="6039853"/>
            <a:ext cx="963815" cy="3489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600" b="1" dirty="0" smtClean="0">
                <a:solidFill>
                  <a:srgbClr val="FF0000"/>
                </a:solidFill>
              </a:rPr>
              <a:t>①</a:t>
            </a:r>
            <a:endParaRPr lang="ko-KR" altLang="en-US" sz="1600" b="1" dirty="0">
              <a:solidFill>
                <a:srgbClr val="FF000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998585" y="923423"/>
            <a:ext cx="2642756" cy="3609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600" b="1" dirty="0" smtClean="0">
                <a:solidFill>
                  <a:srgbClr val="FF0000"/>
                </a:solidFill>
              </a:rPr>
              <a:t>②</a:t>
            </a:r>
            <a:endParaRPr lang="ko-KR" altLang="en-US" sz="1600" b="1" dirty="0">
              <a:solidFill>
                <a:srgbClr val="FF0000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73407" y="1294899"/>
            <a:ext cx="7267934" cy="33688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 smtClean="0">
                <a:solidFill>
                  <a:srgbClr val="FF0000"/>
                </a:solidFill>
              </a:rPr>
              <a:t>③</a:t>
            </a:r>
            <a:endParaRPr lang="ko-KR" altLang="en-US" sz="1800" b="1" dirty="0">
              <a:solidFill>
                <a:srgbClr val="FF0000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7930099" y="481263"/>
            <a:ext cx="3812721" cy="60037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tx1"/>
                </a:solidFill>
              </a:rPr>
              <a:t>① </a:t>
            </a:r>
            <a:r>
              <a:rPr lang="ko-KR" altLang="en-US" b="1" dirty="0" smtClean="0">
                <a:solidFill>
                  <a:schemeClr val="tx1"/>
                </a:solidFill>
              </a:rPr>
              <a:t>신규 </a:t>
            </a:r>
            <a:r>
              <a:rPr lang="ko-KR" altLang="en-US" dirty="0" smtClean="0">
                <a:solidFill>
                  <a:schemeClr val="tx1"/>
                </a:solidFill>
              </a:rPr>
              <a:t>클릭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② </a:t>
            </a:r>
            <a:r>
              <a:rPr lang="ko-KR" altLang="en-US" b="1" dirty="0" smtClean="0">
                <a:solidFill>
                  <a:schemeClr val="tx1"/>
                </a:solidFill>
              </a:rPr>
              <a:t>연구책임자 조회 및 입력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- </a:t>
            </a:r>
            <a:r>
              <a:rPr lang="ko-KR" altLang="en-US" dirty="0" smtClean="0">
                <a:solidFill>
                  <a:schemeClr val="tx1"/>
                </a:solidFill>
              </a:rPr>
              <a:t>책임자가 직접 입력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</a:rPr>
              <a:t>할 때는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 </a:t>
            </a:r>
            <a:r>
              <a:rPr lang="ko-KR" altLang="en-US" dirty="0" smtClean="0">
                <a:solidFill>
                  <a:schemeClr val="tx1"/>
                </a:solidFill>
              </a:rPr>
              <a:t>자동으로 입력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- </a:t>
            </a:r>
            <a:r>
              <a:rPr lang="ko-KR" altLang="en-US" dirty="0" smtClean="0">
                <a:solidFill>
                  <a:schemeClr val="tx1"/>
                </a:solidFill>
              </a:rPr>
              <a:t>권한위임자가 입력할 때는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 </a:t>
            </a:r>
            <a:r>
              <a:rPr lang="ko-KR" altLang="en-US" dirty="0" smtClean="0">
                <a:solidFill>
                  <a:schemeClr val="tx1"/>
                </a:solidFill>
              </a:rPr>
              <a:t>권한 위임을 받은 연구책임자를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 </a:t>
            </a:r>
            <a:r>
              <a:rPr lang="ko-KR" altLang="en-US" dirty="0" smtClean="0">
                <a:solidFill>
                  <a:schemeClr val="tx1"/>
                </a:solidFill>
              </a:rPr>
              <a:t>조회하여 선택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③ </a:t>
            </a:r>
            <a:r>
              <a:rPr lang="ko-KR" altLang="en-US" b="1" dirty="0" err="1" smtClean="0">
                <a:solidFill>
                  <a:schemeClr val="tx1"/>
                </a:solidFill>
              </a:rPr>
              <a:t>수행형태</a:t>
            </a:r>
            <a:r>
              <a:rPr lang="ko-KR" altLang="en-US" b="1" dirty="0" smtClean="0">
                <a:solidFill>
                  <a:schemeClr val="tx1"/>
                </a:solidFill>
              </a:rPr>
              <a:t> 입력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- </a:t>
            </a:r>
            <a:r>
              <a:rPr lang="ko-KR" altLang="en-US" dirty="0">
                <a:solidFill>
                  <a:schemeClr val="tx1"/>
                </a:solidFill>
              </a:rPr>
              <a:t>단독 </a:t>
            </a:r>
            <a:r>
              <a:rPr lang="en-US" altLang="ko-KR" dirty="0">
                <a:solidFill>
                  <a:schemeClr val="tx1"/>
                </a:solidFill>
              </a:rPr>
              <a:t>or</a:t>
            </a:r>
            <a:r>
              <a:rPr lang="ko-KR" altLang="en-US" dirty="0">
                <a:solidFill>
                  <a:schemeClr val="tx1"/>
                </a:solidFill>
              </a:rPr>
              <a:t> 공동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ko-KR" altLang="en-US" dirty="0">
                <a:solidFill>
                  <a:schemeClr val="tx1"/>
                </a:solidFill>
              </a:rPr>
              <a:t>선택</a:t>
            </a:r>
            <a:endParaRPr lang="en-US" altLang="ko-KR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- </a:t>
            </a:r>
            <a:r>
              <a:rPr lang="ko-KR" altLang="en-US" spc="-150" dirty="0">
                <a:solidFill>
                  <a:schemeClr val="tx1"/>
                </a:solidFill>
              </a:rPr>
              <a:t>공동일 경우 </a:t>
            </a:r>
            <a:r>
              <a:rPr lang="ko-KR" altLang="en-US" spc="-150" dirty="0" err="1">
                <a:solidFill>
                  <a:schemeClr val="tx1"/>
                </a:solidFill>
              </a:rPr>
              <a:t>대표사</a:t>
            </a:r>
            <a:r>
              <a:rPr lang="ko-KR" altLang="en-US" spc="-150" dirty="0">
                <a:solidFill>
                  <a:schemeClr val="tx1"/>
                </a:solidFill>
              </a:rPr>
              <a:t> </a:t>
            </a:r>
            <a:r>
              <a:rPr lang="en-US" altLang="ko-KR" spc="-150" dirty="0">
                <a:solidFill>
                  <a:schemeClr val="tx1"/>
                </a:solidFill>
              </a:rPr>
              <a:t>or</a:t>
            </a:r>
            <a:r>
              <a:rPr lang="ko-KR" altLang="en-US" spc="-150" dirty="0">
                <a:solidFill>
                  <a:schemeClr val="tx1"/>
                </a:solidFill>
              </a:rPr>
              <a:t> </a:t>
            </a:r>
            <a:r>
              <a:rPr lang="ko-KR" altLang="en-US" spc="-150" dirty="0" err="1">
                <a:solidFill>
                  <a:schemeClr val="tx1"/>
                </a:solidFill>
              </a:rPr>
              <a:t>구성사</a:t>
            </a:r>
            <a:r>
              <a:rPr lang="ko-KR" altLang="en-US" spc="-150" dirty="0">
                <a:solidFill>
                  <a:schemeClr val="tx1"/>
                </a:solidFill>
              </a:rPr>
              <a:t> 선택</a:t>
            </a:r>
            <a:endParaRPr lang="en-US" altLang="ko-KR" spc="-15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- </a:t>
            </a:r>
            <a:r>
              <a:rPr lang="ko-KR" altLang="en-US" dirty="0" err="1" smtClean="0">
                <a:solidFill>
                  <a:schemeClr val="tx1"/>
                </a:solidFill>
              </a:rPr>
              <a:t>수행비율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&amp; </a:t>
            </a:r>
            <a:r>
              <a:rPr lang="ko-KR" altLang="en-US" dirty="0" err="1" smtClean="0">
                <a:solidFill>
                  <a:schemeClr val="tx1"/>
                </a:solidFill>
              </a:rPr>
              <a:t>구성사명</a:t>
            </a:r>
            <a:r>
              <a:rPr lang="ko-KR" altLang="en-US" dirty="0" smtClean="0">
                <a:solidFill>
                  <a:schemeClr val="tx1"/>
                </a:solidFill>
              </a:rPr>
              <a:t> 입력</a:t>
            </a:r>
            <a:endParaRPr lang="en-US" altLang="ko-KR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- </a:t>
            </a:r>
            <a:r>
              <a:rPr lang="ko-KR" altLang="en-US" spc="-150" dirty="0" err="1" smtClean="0">
                <a:solidFill>
                  <a:schemeClr val="tx1"/>
                </a:solidFill>
              </a:rPr>
              <a:t>구성사의</a:t>
            </a:r>
            <a:r>
              <a:rPr lang="ko-KR" altLang="en-US" spc="-150" dirty="0" smtClean="0">
                <a:solidFill>
                  <a:schemeClr val="tx1"/>
                </a:solidFill>
              </a:rPr>
              <a:t> 경쟁입찰참가자격등록증</a:t>
            </a:r>
            <a:endParaRPr lang="en-US" altLang="ko-KR" spc="-15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pc="-150" dirty="0">
                <a:solidFill>
                  <a:schemeClr val="tx1"/>
                </a:solidFill>
              </a:rPr>
              <a:t> </a:t>
            </a:r>
            <a:r>
              <a:rPr lang="en-US" altLang="ko-KR" spc="-150" dirty="0" smtClean="0">
                <a:solidFill>
                  <a:schemeClr val="tx1"/>
                </a:solidFill>
              </a:rPr>
              <a:t>   </a:t>
            </a:r>
            <a:r>
              <a:rPr lang="ko-KR" altLang="en-US" spc="-150" dirty="0" smtClean="0">
                <a:solidFill>
                  <a:schemeClr val="tx1"/>
                </a:solidFill>
              </a:rPr>
              <a:t> 파일 첨부 버튼 클릭하여 업로드</a:t>
            </a:r>
            <a:endParaRPr lang="ko-KR" altLang="en-US" spc="-150" dirty="0"/>
          </a:p>
        </p:txBody>
      </p:sp>
      <p:sp>
        <p:nvSpPr>
          <p:cNvPr id="9" name="직사각형 8"/>
          <p:cNvSpPr/>
          <p:nvPr/>
        </p:nvSpPr>
        <p:spPr>
          <a:xfrm>
            <a:off x="3983525" y="1642311"/>
            <a:ext cx="3657816" cy="62105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011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474" y="481263"/>
            <a:ext cx="7092867" cy="6003757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8042072" y="481263"/>
            <a:ext cx="3496212" cy="60037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tx1"/>
                </a:solidFill>
              </a:rPr>
              <a:t>④ </a:t>
            </a:r>
            <a:r>
              <a:rPr lang="ko-KR" altLang="en-US" b="1" dirty="0" smtClean="0">
                <a:solidFill>
                  <a:schemeClr val="tx1"/>
                </a:solidFill>
              </a:rPr>
              <a:t>공고문 업로드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- </a:t>
            </a:r>
            <a:r>
              <a:rPr lang="ko-KR" altLang="en-US" dirty="0" smtClean="0">
                <a:solidFill>
                  <a:schemeClr val="tx1"/>
                </a:solidFill>
              </a:rPr>
              <a:t>입찰참여 할 과제 공고문을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 </a:t>
            </a:r>
            <a:r>
              <a:rPr lang="ko-KR" altLang="en-US" dirty="0" smtClean="0">
                <a:solidFill>
                  <a:schemeClr val="tx1"/>
                </a:solidFill>
              </a:rPr>
              <a:t>파일첨부 </a:t>
            </a:r>
            <a:r>
              <a:rPr lang="ko-KR" altLang="en-US" dirty="0">
                <a:solidFill>
                  <a:schemeClr val="tx1"/>
                </a:solidFill>
              </a:rPr>
              <a:t>버튼 </a:t>
            </a:r>
            <a:r>
              <a:rPr lang="ko-KR" altLang="en-US" dirty="0" smtClean="0">
                <a:solidFill>
                  <a:schemeClr val="tx1"/>
                </a:solidFill>
              </a:rPr>
              <a:t>클릭하여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 </a:t>
            </a:r>
            <a:r>
              <a:rPr lang="ko-KR" altLang="en-US" dirty="0" smtClean="0">
                <a:solidFill>
                  <a:schemeClr val="tx1"/>
                </a:solidFill>
              </a:rPr>
              <a:t>업로드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tx1"/>
                </a:solidFill>
              </a:rPr>
              <a:t>⑤ </a:t>
            </a:r>
            <a:r>
              <a:rPr lang="ko-KR" altLang="en-US" b="1" dirty="0" err="1" smtClean="0">
                <a:solidFill>
                  <a:schemeClr val="tx1"/>
                </a:solidFill>
              </a:rPr>
              <a:t>연구과제명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err="1" smtClean="0">
                <a:solidFill>
                  <a:schemeClr val="tx1"/>
                </a:solidFill>
              </a:rPr>
              <a:t>입찰공고명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r>
              <a:rPr lang="ko-KR" altLang="en-US" dirty="0" smtClean="0">
                <a:solidFill>
                  <a:schemeClr val="tx1"/>
                </a:solidFill>
              </a:rPr>
              <a:t> 입력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tx1"/>
                </a:solidFill>
              </a:rPr>
              <a:t>⑥ </a:t>
            </a:r>
            <a:r>
              <a:rPr lang="ko-KR" altLang="en-US" b="1" dirty="0" smtClean="0">
                <a:solidFill>
                  <a:schemeClr val="tx1"/>
                </a:solidFill>
              </a:rPr>
              <a:t>전문기관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발주기관</a:t>
            </a:r>
            <a:r>
              <a:rPr lang="en-US" altLang="ko-KR" dirty="0" smtClean="0">
                <a:solidFill>
                  <a:schemeClr val="tx1"/>
                </a:solidFill>
              </a:rPr>
              <a:t>) </a:t>
            </a:r>
            <a:r>
              <a:rPr lang="ko-KR" altLang="en-US" dirty="0" smtClean="0">
                <a:solidFill>
                  <a:schemeClr val="tx1"/>
                </a:solidFill>
              </a:rPr>
              <a:t>조회하여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 </a:t>
            </a:r>
            <a:r>
              <a:rPr lang="ko-KR" altLang="en-US" dirty="0" smtClean="0">
                <a:solidFill>
                  <a:schemeClr val="tx1"/>
                </a:solidFill>
              </a:rPr>
              <a:t> 입력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- </a:t>
            </a:r>
            <a:r>
              <a:rPr lang="ko-KR" altLang="en-US" dirty="0" smtClean="0">
                <a:solidFill>
                  <a:schemeClr val="tx1"/>
                </a:solidFill>
              </a:rPr>
              <a:t>연구기간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</a:rPr>
              <a:t>입력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-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</a:rPr>
              <a:t>투찰금액</a:t>
            </a:r>
            <a:r>
              <a:rPr lang="ko-KR" altLang="en-US" dirty="0" smtClean="0">
                <a:solidFill>
                  <a:schemeClr val="tx1"/>
                </a:solidFill>
              </a:rPr>
              <a:t> 입력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부가세 포함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  : </a:t>
            </a:r>
            <a:r>
              <a:rPr lang="ko-KR" altLang="en-US" dirty="0" smtClean="0">
                <a:solidFill>
                  <a:schemeClr val="tx1"/>
                </a:solidFill>
              </a:rPr>
              <a:t>공고문 </a:t>
            </a:r>
            <a:r>
              <a:rPr lang="ko-KR" altLang="en-US" dirty="0" err="1" smtClean="0">
                <a:solidFill>
                  <a:schemeClr val="tx1"/>
                </a:solidFill>
              </a:rPr>
              <a:t>기초금액이</a:t>
            </a:r>
            <a:r>
              <a:rPr lang="ko-KR" altLang="en-US" dirty="0" smtClean="0">
                <a:solidFill>
                  <a:schemeClr val="tx1"/>
                </a:solidFill>
              </a:rPr>
              <a:t> 아닌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    </a:t>
            </a:r>
            <a:r>
              <a:rPr lang="ko-KR" altLang="en-US" dirty="0" smtClean="0">
                <a:solidFill>
                  <a:schemeClr val="tx1"/>
                </a:solidFill>
              </a:rPr>
              <a:t>제안할 금액</a:t>
            </a:r>
            <a:endParaRPr lang="en-US" altLang="ko-KR" dirty="0" smtClean="0">
              <a:solidFill>
                <a:schemeClr val="tx1"/>
              </a:solidFill>
            </a:endParaRPr>
          </a:p>
          <a:p>
            <a:r>
              <a:rPr lang="ko-KR" altLang="en-US" dirty="0" smtClean="0"/>
              <a:t>①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48474" y="1624264"/>
            <a:ext cx="3590389" cy="3609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 smtClean="0">
                <a:solidFill>
                  <a:srgbClr val="FF0000"/>
                </a:solidFill>
              </a:rPr>
              <a:t>④</a:t>
            </a:r>
            <a:endParaRPr lang="en-US" altLang="ko-KR" sz="1800" b="1" dirty="0" smtClean="0">
              <a:solidFill>
                <a:srgbClr val="FF0000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48474" y="2093495"/>
            <a:ext cx="5061857" cy="4812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 smtClean="0">
                <a:solidFill>
                  <a:srgbClr val="FF0000"/>
                </a:solidFill>
              </a:rPr>
              <a:t>⑤</a:t>
            </a:r>
          </a:p>
          <a:p>
            <a:endParaRPr lang="ko-KR" altLang="en-US" sz="1800" b="1" dirty="0">
              <a:solidFill>
                <a:srgbClr val="FF0000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48474" y="2574758"/>
            <a:ext cx="7092867" cy="33688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 smtClean="0">
                <a:solidFill>
                  <a:srgbClr val="FF0000"/>
                </a:solidFill>
              </a:rPr>
              <a:t>⑥</a:t>
            </a:r>
            <a:endParaRPr lang="ko-KR" alt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191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474" y="481263"/>
            <a:ext cx="7092867" cy="600375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548475" y="2671011"/>
            <a:ext cx="2146600" cy="5534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 smtClean="0">
                <a:solidFill>
                  <a:srgbClr val="FF0000"/>
                </a:solidFill>
              </a:rPr>
              <a:t>⑦</a:t>
            </a:r>
          </a:p>
          <a:p>
            <a:endParaRPr lang="ko-KR" altLang="en-US" sz="1800" b="1" dirty="0">
              <a:solidFill>
                <a:srgbClr val="FF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48473" y="3224463"/>
            <a:ext cx="7092867" cy="115741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 smtClean="0">
                <a:solidFill>
                  <a:srgbClr val="FF0000"/>
                </a:solidFill>
              </a:rPr>
              <a:t>⑨</a:t>
            </a:r>
            <a:endParaRPr lang="en-US" altLang="ko-KR" sz="1800" b="1" dirty="0" smtClean="0">
              <a:solidFill>
                <a:srgbClr val="FF0000"/>
              </a:solidFill>
            </a:endParaRPr>
          </a:p>
          <a:p>
            <a:endParaRPr lang="en-US" altLang="ko-KR" sz="1800" b="1" dirty="0">
              <a:solidFill>
                <a:srgbClr val="FF0000"/>
              </a:solidFill>
            </a:endParaRPr>
          </a:p>
          <a:p>
            <a:endParaRPr lang="ko-KR" altLang="en-US" sz="1800" b="1" dirty="0">
              <a:solidFill>
                <a:srgbClr val="FF000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725992" y="446171"/>
            <a:ext cx="4041321" cy="60388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tx1"/>
                </a:solidFill>
              </a:rPr>
              <a:t>⑦ </a:t>
            </a:r>
            <a:r>
              <a:rPr lang="ko-KR" altLang="en-US" b="1" dirty="0" err="1" smtClean="0">
                <a:solidFill>
                  <a:schemeClr val="tx1"/>
                </a:solidFill>
              </a:rPr>
              <a:t>전자투찰여부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Y or N </a:t>
            </a:r>
            <a:r>
              <a:rPr lang="ko-KR" altLang="en-US" dirty="0" smtClean="0">
                <a:solidFill>
                  <a:schemeClr val="tx1"/>
                </a:solidFill>
              </a:rPr>
              <a:t>선택 입력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  <a:latin typeface="+mn-ea"/>
              </a:rPr>
              <a:t> - Y : </a:t>
            </a:r>
            <a:r>
              <a:rPr lang="ko-KR" altLang="en-US" spc="-150" dirty="0" smtClean="0">
                <a:solidFill>
                  <a:schemeClr val="tx1"/>
                </a:solidFill>
                <a:latin typeface="+mn-ea"/>
              </a:rPr>
              <a:t>나라장터 혹은 지원기관 전자조달</a:t>
            </a:r>
            <a:endParaRPr lang="en-US" altLang="ko-KR" spc="-150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pc="-15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pc="-150" dirty="0" smtClean="0">
                <a:solidFill>
                  <a:schemeClr val="tx1"/>
                </a:solidFill>
                <a:latin typeface="+mn-ea"/>
              </a:rPr>
              <a:t>         </a:t>
            </a:r>
            <a:r>
              <a:rPr lang="ko-KR" altLang="en-US" dirty="0" smtClean="0">
                <a:solidFill>
                  <a:schemeClr val="tx1"/>
                </a:solidFill>
                <a:latin typeface="+mn-ea"/>
              </a:rPr>
              <a:t>시스템을 이용하여 전자로 </a:t>
            </a:r>
            <a:r>
              <a:rPr lang="ko-KR" altLang="en-US" dirty="0" err="1" smtClean="0">
                <a:solidFill>
                  <a:schemeClr val="tx1"/>
                </a:solidFill>
                <a:latin typeface="+mn-ea"/>
              </a:rPr>
              <a:t>투찰</a:t>
            </a:r>
            <a:endParaRPr lang="en-US" altLang="ko-KR" dirty="0" err="1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  <a:latin typeface="+mn-ea"/>
              </a:rPr>
              <a:t>        </a:t>
            </a:r>
            <a:r>
              <a:rPr lang="ko-KR" altLang="en-US" dirty="0" smtClean="0">
                <a:solidFill>
                  <a:schemeClr val="tx1"/>
                </a:solidFill>
                <a:latin typeface="+mn-ea"/>
              </a:rPr>
              <a:t>금액을 입력하는 경우</a:t>
            </a:r>
            <a:r>
              <a:rPr lang="en-US" altLang="ko-KR" dirty="0" smtClean="0">
                <a:solidFill>
                  <a:schemeClr val="tx1"/>
                </a:solidFill>
                <a:latin typeface="+mn-ea"/>
              </a:rPr>
              <a:t>*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   *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공고문에 가격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전자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입찰서 마감 일시가 있는 경우</a:t>
            </a: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- N : </a:t>
            </a:r>
            <a:r>
              <a:rPr lang="ko-KR" altLang="en-US" dirty="0" smtClean="0">
                <a:solidFill>
                  <a:schemeClr val="tx1"/>
                </a:solidFill>
              </a:rPr>
              <a:t>그렇지 않은 경우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ko-KR" dirty="0" smtClean="0">
                <a:solidFill>
                  <a:schemeClr val="tx1"/>
                </a:solidFill>
              </a:rPr>
              <a:t>⑧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b="1" spc="-150" dirty="0" smtClean="0">
                <a:solidFill>
                  <a:schemeClr val="tx1"/>
                </a:solidFill>
              </a:rPr>
              <a:t>제안서 업로드 여부 </a:t>
            </a:r>
            <a:r>
              <a:rPr lang="en-US" altLang="ko-KR" spc="-150" dirty="0">
                <a:solidFill>
                  <a:schemeClr val="tx1"/>
                </a:solidFill>
              </a:rPr>
              <a:t>Y or N </a:t>
            </a:r>
            <a:r>
              <a:rPr lang="ko-KR" altLang="en-US" spc="-150" dirty="0">
                <a:solidFill>
                  <a:schemeClr val="tx1"/>
                </a:solidFill>
              </a:rPr>
              <a:t>선택 입력</a:t>
            </a:r>
            <a:endParaRPr lang="en-US" altLang="ko-KR" spc="-15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- Y : </a:t>
            </a:r>
            <a:r>
              <a:rPr lang="ko-KR" altLang="en-US" dirty="0" smtClean="0">
                <a:solidFill>
                  <a:schemeClr val="tx1"/>
                </a:solidFill>
              </a:rPr>
              <a:t>공고문의 제안서 제출 방법이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     </a:t>
            </a:r>
            <a:r>
              <a:rPr lang="ko-KR" altLang="en-US" dirty="0" smtClean="0">
                <a:solidFill>
                  <a:schemeClr val="tx1"/>
                </a:solidFill>
              </a:rPr>
              <a:t>온라인 제출인 경우</a:t>
            </a:r>
            <a:endParaRPr lang="en-US" altLang="ko-KR" spc="-15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 - N : </a:t>
            </a:r>
            <a:r>
              <a:rPr lang="ko-KR" altLang="en-US" dirty="0" smtClean="0">
                <a:solidFill>
                  <a:schemeClr val="tx1"/>
                </a:solidFill>
              </a:rPr>
              <a:t>그렇지 않은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</a:rPr>
              <a:t>경우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ko-KR" dirty="0" smtClean="0">
                <a:solidFill>
                  <a:schemeClr val="tx1"/>
                </a:solidFill>
              </a:rPr>
              <a:t>⑨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b="1" dirty="0">
                <a:solidFill>
                  <a:schemeClr val="tx1"/>
                </a:solidFill>
              </a:rPr>
              <a:t>요청업무내용</a:t>
            </a:r>
            <a:r>
              <a:rPr lang="ko-KR" altLang="en-US" dirty="0">
                <a:solidFill>
                  <a:schemeClr val="tx1"/>
                </a:solidFill>
              </a:rPr>
              <a:t> 작성</a:t>
            </a:r>
            <a:endParaRPr lang="en-US" altLang="ko-KR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- </a:t>
            </a:r>
            <a:r>
              <a:rPr lang="ko-KR" altLang="en-US" dirty="0" smtClean="0">
                <a:solidFill>
                  <a:schemeClr val="tx1"/>
                </a:solidFill>
              </a:rPr>
              <a:t>공고문에 제출서류 중 날인이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 </a:t>
            </a:r>
            <a:r>
              <a:rPr lang="ko-KR" altLang="en-US" dirty="0" smtClean="0">
                <a:solidFill>
                  <a:schemeClr val="tx1"/>
                </a:solidFill>
              </a:rPr>
              <a:t>필요한 서류 및 산학협력단에서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  </a:t>
            </a:r>
            <a:r>
              <a:rPr lang="ko-KR" altLang="en-US" dirty="0" smtClean="0">
                <a:solidFill>
                  <a:schemeClr val="tx1"/>
                </a:solidFill>
              </a:rPr>
              <a:t>발급이 필요한 </a:t>
            </a:r>
            <a:r>
              <a:rPr lang="ko-KR" altLang="en-US" dirty="0" err="1" smtClean="0">
                <a:solidFill>
                  <a:schemeClr val="tx1"/>
                </a:solidFill>
              </a:rPr>
              <a:t>서류명을</a:t>
            </a:r>
            <a:r>
              <a:rPr lang="ko-KR" altLang="en-US" dirty="0" smtClean="0">
                <a:solidFill>
                  <a:schemeClr val="tx1"/>
                </a:solidFill>
              </a:rPr>
              <a:t> 입력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- </a:t>
            </a:r>
            <a:r>
              <a:rPr lang="ko-KR" altLang="en-US" dirty="0" smtClean="0">
                <a:solidFill>
                  <a:schemeClr val="tx1"/>
                </a:solidFill>
              </a:rPr>
              <a:t>예</a:t>
            </a:r>
            <a:r>
              <a:rPr lang="en-US" altLang="ko-KR" dirty="0" smtClean="0">
                <a:solidFill>
                  <a:schemeClr val="tx1"/>
                </a:solidFill>
              </a:rPr>
              <a:t>) </a:t>
            </a:r>
            <a:r>
              <a:rPr lang="ko-KR" altLang="en-US" dirty="0" err="1" smtClean="0">
                <a:solidFill>
                  <a:schemeClr val="tx1"/>
                </a:solidFill>
              </a:rPr>
              <a:t>제출공문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등기부등본 등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79725" y="2671011"/>
            <a:ext cx="2213379" cy="5534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 smtClean="0">
                <a:solidFill>
                  <a:srgbClr val="FF0000"/>
                </a:solidFill>
              </a:rPr>
              <a:t>⑧</a:t>
            </a:r>
            <a:endParaRPr lang="en-US" altLang="ko-KR" sz="1800" b="1" dirty="0" smtClean="0">
              <a:solidFill>
                <a:srgbClr val="FF0000"/>
              </a:solidFill>
            </a:endParaRPr>
          </a:p>
          <a:p>
            <a:endParaRPr lang="ko-KR" alt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889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474" y="481263"/>
            <a:ext cx="7092867" cy="6003757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725992" y="446171"/>
            <a:ext cx="4041321" cy="60388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ko-KR" dirty="0" smtClean="0">
                <a:solidFill>
                  <a:schemeClr val="tx1"/>
                </a:solidFill>
              </a:rPr>
              <a:t>⑩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b="1" dirty="0" err="1" smtClean="0">
                <a:solidFill>
                  <a:schemeClr val="tx1"/>
                </a:solidFill>
              </a:rPr>
              <a:t>담당연구원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- </a:t>
            </a:r>
            <a:r>
              <a:rPr lang="ko-KR" altLang="en-US" dirty="0" smtClean="0">
                <a:solidFill>
                  <a:schemeClr val="tx1"/>
                </a:solidFill>
              </a:rPr>
              <a:t>입찰신청관련 </a:t>
            </a:r>
            <a:r>
              <a:rPr lang="ko-KR" altLang="en-US" b="1" dirty="0" smtClean="0">
                <a:solidFill>
                  <a:schemeClr val="tx1"/>
                </a:solidFill>
              </a:rPr>
              <a:t>연구실 실무 담당자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  </a:t>
            </a:r>
            <a:r>
              <a:rPr lang="ko-KR" altLang="en-US" b="1" dirty="0" smtClean="0">
                <a:solidFill>
                  <a:schemeClr val="tx1"/>
                </a:solidFill>
              </a:rPr>
              <a:t>조회하여 </a:t>
            </a:r>
            <a:r>
              <a:rPr lang="ko-KR" altLang="en-US" b="1" dirty="0" smtClean="0">
                <a:solidFill>
                  <a:schemeClr val="tx1"/>
                </a:solidFill>
              </a:rPr>
              <a:t>입력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ko-KR" dirty="0" smtClean="0">
                <a:solidFill>
                  <a:schemeClr val="tx1"/>
                </a:solidFill>
              </a:rPr>
              <a:t>⑪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</a:rPr>
              <a:t>입력 내용 저장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solidFill>
                  <a:schemeClr val="tx1"/>
                </a:solidFill>
              </a:rPr>
              <a:t>⑫ 신청 버튼 클릭한 후 </a:t>
            </a:r>
            <a:r>
              <a:rPr lang="ko-KR" altLang="en-US" b="1" dirty="0" smtClean="0">
                <a:solidFill>
                  <a:srgbClr val="FF0000"/>
                </a:solidFill>
              </a:rPr>
              <a:t>입찰신청서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 </a:t>
            </a:r>
            <a:r>
              <a:rPr lang="ko-KR" altLang="en-US" b="1" dirty="0" smtClean="0">
                <a:solidFill>
                  <a:srgbClr val="FF0000"/>
                </a:solidFill>
              </a:rPr>
              <a:t>  출력하여 연구책임자 날인 후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   </a:t>
            </a:r>
            <a:r>
              <a:rPr lang="ko-KR" altLang="en-US" b="1" dirty="0" smtClean="0">
                <a:solidFill>
                  <a:srgbClr val="FF0000"/>
                </a:solidFill>
              </a:rPr>
              <a:t>산학협력단에 제출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r>
              <a:rPr lang="ko-KR" altLang="en-US" dirty="0" smtClean="0">
                <a:solidFill>
                  <a:schemeClr val="tx1"/>
                </a:solidFill>
              </a:rPr>
              <a:t> 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48474" y="4200808"/>
            <a:ext cx="7092867" cy="5094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 smtClean="0">
                <a:solidFill>
                  <a:srgbClr val="FF0000"/>
                </a:solidFill>
              </a:rPr>
              <a:t>⑩</a:t>
            </a:r>
            <a:endParaRPr lang="en-US" altLang="ko-KR" sz="1800" b="1" dirty="0" smtClean="0">
              <a:solidFill>
                <a:srgbClr val="FF0000"/>
              </a:solidFill>
            </a:endParaRPr>
          </a:p>
          <a:p>
            <a:endParaRPr lang="ko-KR" altLang="en-US" sz="1800" b="1" dirty="0">
              <a:solidFill>
                <a:srgbClr val="FF0000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094907" y="6075696"/>
            <a:ext cx="766804" cy="29391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>
                <a:solidFill>
                  <a:srgbClr val="FF0000"/>
                </a:solidFill>
              </a:rPr>
              <a:t>⑪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3152274" y="481263"/>
            <a:ext cx="967053" cy="3697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800" b="1" dirty="0" smtClean="0">
                <a:solidFill>
                  <a:srgbClr val="FF0000"/>
                </a:solidFill>
              </a:rPr>
              <a:t>⑫</a:t>
            </a:r>
            <a:endParaRPr lang="ko-KR" alt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71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270</Words>
  <Application>Microsoft Office PowerPoint</Application>
  <PresentationFormat>와이드스크린</PresentationFormat>
  <Paragraphs>61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박정은</dc:creator>
  <cp:lastModifiedBy>박정은</cp:lastModifiedBy>
  <cp:revision>38</cp:revision>
  <dcterms:created xsi:type="dcterms:W3CDTF">2019-09-09T12:03:40Z</dcterms:created>
  <dcterms:modified xsi:type="dcterms:W3CDTF">2019-09-19T01:31:36Z</dcterms:modified>
</cp:coreProperties>
</file>