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85" r:id="rId3"/>
    <p:sldId id="285" r:id="rId4"/>
    <p:sldId id="355" r:id="rId5"/>
    <p:sldId id="386" r:id="rId6"/>
    <p:sldId id="389" r:id="rId7"/>
    <p:sldId id="390" r:id="rId8"/>
    <p:sldId id="399" r:id="rId9"/>
    <p:sldId id="391" r:id="rId10"/>
    <p:sldId id="388" r:id="rId11"/>
    <p:sldId id="403" r:id="rId12"/>
    <p:sldId id="394" r:id="rId13"/>
    <p:sldId id="396" r:id="rId14"/>
    <p:sldId id="397" r:id="rId15"/>
    <p:sldId id="398" r:id="rId16"/>
    <p:sldId id="387" r:id="rId17"/>
    <p:sldId id="393" r:id="rId18"/>
    <p:sldId id="400" r:id="rId19"/>
    <p:sldId id="401" r:id="rId20"/>
    <p:sldId id="402" r:id="rId21"/>
    <p:sldId id="404" r:id="rId22"/>
    <p:sldId id="369" r:id="rId2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A40"/>
    <a:srgbClr val="FA0000"/>
    <a:srgbClr val="DBE2EA"/>
    <a:srgbClr val="ABCAEF"/>
    <a:srgbClr val="FF5050"/>
    <a:srgbClr val="385D8A"/>
    <a:srgbClr val="A6A6A6"/>
    <a:srgbClr val="FEA501"/>
    <a:srgbClr val="D0D8E8"/>
    <a:srgbClr val="F2C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394" autoAdjust="0"/>
  </p:normalViewPr>
  <p:slideViewPr>
    <p:cSldViewPr>
      <p:cViewPr>
        <p:scale>
          <a:sx n="100" d="100"/>
          <a:sy n="100" d="100"/>
        </p:scale>
        <p:origin x="-30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1F00-7A16-4DD4-A949-E4DF7C6BC19A}" type="datetimeFigureOut">
              <a:rPr lang="ko-KR" altLang="en-US" smtClean="0"/>
              <a:pPr/>
              <a:t>2017-12-06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3AA14-A4F2-428D-834F-112F242D65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474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5B21-B2C8-470E-90EA-38E2F46B56C9}" type="datetimeFigureOut">
              <a:rPr lang="ko-KR" altLang="en-US" smtClean="0"/>
              <a:pPr/>
              <a:t>2017-12-06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F0B4-E1D9-48AC-A388-84C9BAF43A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288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D78E-2130-48B6-AA8B-6BE66F7388EA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53590" y="9433753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 latinLnBrk="0">
              <a:spcBef>
                <a:spcPct val="0"/>
              </a:spcBef>
              <a:spcAft>
                <a:spcPct val="0"/>
              </a:spcAft>
            </a:pPr>
            <a:fld id="{170678E6-4A96-4C62-ADF8-868721DD20AE}" type="slidenum">
              <a:rPr lang="en-GB" sz="13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47738" fontAlgn="base" latinLnBrk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F0B4-E1D9-48AC-A388-84C9BAF43AA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8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F0B4-E1D9-48AC-A388-84C9BAF43AA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8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D78E-2130-48B6-AA8B-6BE66F7388EA}" type="slidenum">
              <a:rPr lang="de-DE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53590" y="9433753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 fontAlgn="base" latinLnBrk="0">
              <a:spcBef>
                <a:spcPct val="0"/>
              </a:spcBef>
              <a:spcAft>
                <a:spcPct val="0"/>
              </a:spcAft>
            </a:pPr>
            <a:fld id="{170678E6-4A96-4C62-ADF8-868721DD20AE}" type="slidenum">
              <a:rPr lang="en-GB" sz="13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947738" fontAlgn="base" latinLnBrk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75370" y="4221088"/>
            <a:ext cx="7485062" cy="1081087"/>
          </a:xfrm>
        </p:spPr>
        <p:txBody>
          <a:bodyPr anchor="t"/>
          <a:lstStyle>
            <a:lvl1pPr>
              <a:lnSpc>
                <a:spcPct val="150000"/>
              </a:lnSpc>
              <a:defRPr sz="2600" baseline="0">
                <a:ea typeface="맑은 고딕" pitchFamily="50" charset="-127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49970" y="5291063"/>
            <a:ext cx="7510462" cy="800100"/>
          </a:xfrm>
        </p:spPr>
        <p:txBody>
          <a:bodyPr tIns="45720" bIns="45720"/>
          <a:lstStyle>
            <a:lvl1pPr marL="0" indent="0" algn="r">
              <a:buFont typeface="Wingdings" pitchFamily="2" charset="2"/>
              <a:buNone/>
              <a:defRPr sz="1600" baseline="0">
                <a:ea typeface="맑은 고딕" pitchFamily="50" charset="-127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0555"/>
            <a:ext cx="2047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91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1001713"/>
            <a:ext cx="2130425" cy="49355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1001713"/>
            <a:ext cx="6242050" cy="49355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1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7004"/>
            <a:ext cx="8136904" cy="647700"/>
          </a:xfrm>
        </p:spPr>
        <p:txBody>
          <a:bodyPr anchor="ctr"/>
          <a:lstStyle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624013"/>
            <a:ext cx="4186238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624013"/>
            <a:ext cx="4186237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7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mtClean="0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117004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6380935"/>
            <a:ext cx="2047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0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os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71600" y="2132857"/>
            <a:ext cx="7776864" cy="864095"/>
          </a:xfrm>
        </p:spPr>
        <p:txBody>
          <a:bodyPr/>
          <a:lstStyle/>
          <a:p>
            <a:pPr eaLnBrk="1" hangingPunct="1"/>
            <a:r>
              <a:rPr lang="ko-KR" altLang="en-US" noProof="1" smtClean="0"/>
              <a:t>학생인건비통합관리 시스템 사용자 매뉴얼</a:t>
            </a:r>
            <a:endParaRPr lang="en-US" sz="2000" b="0" noProof="1" smtClean="0"/>
          </a:p>
        </p:txBody>
      </p:sp>
      <p:sp>
        <p:nvSpPr>
          <p:cNvPr id="2" name="TextBox 1"/>
          <p:cNvSpPr txBox="1"/>
          <p:nvPr/>
        </p:nvSpPr>
        <p:spPr>
          <a:xfrm>
            <a:off x="4139952" y="6453336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/>
              <a:t>Copyrightⓒ</a:t>
            </a:r>
            <a:r>
              <a:rPr lang="en-US" altLang="ko-KR" sz="1200" b="1" dirty="0" smtClean="0"/>
              <a:t>2017 UOSICF. All </a:t>
            </a:r>
            <a:r>
              <a:rPr lang="en-US" altLang="ko-KR" sz="1200" b="1" dirty="0"/>
              <a:t>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032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인건비재원정보를 클릭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인건비 지급시작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종료일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월지급액을</a:t>
            </a:r>
            <a:r>
              <a:rPr lang="ko-KR" altLang="en-US" sz="1600" dirty="0" smtClean="0"/>
              <a:t> 입력하고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C</a:t>
            </a:r>
            <a:r>
              <a:rPr lang="ko-KR" altLang="en-US" sz="1600" dirty="0" smtClean="0"/>
              <a:t>의 저장을 클릭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기본정보에 입력한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총 참여기간별로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월지급액이</a:t>
            </a:r>
            <a:r>
              <a:rPr lang="ko-KR" altLang="en-US" sz="1600" dirty="0" smtClean="0"/>
              <a:t> 다르면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신규버튼을 눌러 기간별로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지급액을 다르게 입력 함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D </a:t>
            </a:r>
            <a:r>
              <a:rPr lang="ko-KR" altLang="en-US" sz="1600" dirty="0" smtClean="0"/>
              <a:t>신청버튼을 눌러 출력되는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신청서를 </a:t>
            </a:r>
            <a:r>
              <a:rPr lang="ko-KR" altLang="en-US" sz="1600" dirty="0" err="1" smtClean="0"/>
              <a:t>산학협력단에</a:t>
            </a:r>
            <a:r>
              <a:rPr lang="ko-KR" altLang="en-US" sz="1600" dirty="0" smtClean="0"/>
              <a:t> 제출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5760193" cy="47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 bwMode="auto">
          <a:xfrm>
            <a:off x="3707904" y="2132856"/>
            <a:ext cx="720080" cy="432048"/>
          </a:xfrm>
          <a:prstGeom prst="rect">
            <a:avLst/>
          </a:prstGeom>
          <a:noFill/>
          <a:ln w="19050" cap="flat" cmpd="sng" algn="ctr">
            <a:solidFill>
              <a:srgbClr val="EF3A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427984" y="2024844"/>
            <a:ext cx="347092" cy="2160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기본 정보에서 입력한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참여시작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종료일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참여기간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과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인건비 재원정보의 </a:t>
            </a: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지급시작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종료일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지급기간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다르면 저장 안됨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예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기본정보 참여기간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2017.1. 1 ~ 2017.11.30</a:t>
            </a:r>
            <a:r>
              <a:rPr lang="ko-KR" altLang="en-US" sz="1400" dirty="0" smtClean="0"/>
              <a:t>이고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인건비재원정보 지급기간별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err="1" smtClean="0"/>
              <a:t>월지급액이</a:t>
            </a:r>
            <a:r>
              <a:rPr lang="ko-KR" altLang="en-US" sz="1400" dirty="0" smtClean="0"/>
              <a:t> 다르면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2017.1. 1~ 2017.8.31/</a:t>
            </a:r>
            <a:r>
              <a:rPr lang="en-US" altLang="ko-KR" sz="1400" dirty="0" smtClean="0">
                <a:solidFill>
                  <a:srgbClr val="FF0000"/>
                </a:solidFill>
              </a:rPr>
              <a:t>20</a:t>
            </a:r>
            <a:r>
              <a:rPr lang="ko-KR" altLang="en-US" sz="1400" dirty="0" smtClean="0">
                <a:solidFill>
                  <a:srgbClr val="FF0000"/>
                </a:solidFill>
              </a:rPr>
              <a:t>만원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2017.9. 1~2017.11.30/</a:t>
            </a:r>
            <a:r>
              <a:rPr lang="en-US" altLang="ko-KR" sz="1400" dirty="0" smtClean="0">
                <a:solidFill>
                  <a:srgbClr val="FF0000"/>
                </a:solidFill>
              </a:rPr>
              <a:t>30</a:t>
            </a:r>
            <a:r>
              <a:rPr lang="ko-KR" altLang="en-US" sz="1400" dirty="0" smtClean="0">
                <a:solidFill>
                  <a:srgbClr val="FF0000"/>
                </a:solidFill>
              </a:rPr>
              <a:t>만원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/>
              <a:t>으로</a:t>
            </a:r>
            <a:r>
              <a:rPr lang="ko-KR" altLang="en-US" sz="1400" dirty="0" smtClean="0"/>
              <a:t> 입력 함</a:t>
            </a:r>
            <a:endParaRPr lang="en-US" altLang="ko-KR" sz="1400" dirty="0" smtClean="0"/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760193" cy="47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참여율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월지급액변경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 → 기존에 등록되어 있는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참여연구원의 참여율을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변경하는 경우 사용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(</a:t>
            </a:r>
            <a:r>
              <a:rPr lang="ko-KR" altLang="en-US" sz="1600" dirty="0" smtClean="0"/>
              <a:t>기간변경 불가능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※ </a:t>
            </a:r>
            <a:r>
              <a:rPr lang="ko-KR" altLang="en-US" sz="1600" dirty="0" smtClean="0"/>
              <a:t>참여율과 참여기간을 동시에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err="1" smtClean="0"/>
              <a:t>변경하는경우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기타변경클릭</a:t>
            </a: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신규를 클릭하고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참여율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월지급액변경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클</a:t>
            </a:r>
            <a:r>
              <a:rPr lang="ko-KR" altLang="en-US" sz="1600" dirty="0"/>
              <a:t>릭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1" y="1556792"/>
            <a:ext cx="5457146" cy="46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등록되어 있는 참여연구원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목록이 조회됨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참여율을 변경하고자 하는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연구원을 선택함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536566" cy="35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저장 후 다음 클릭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인건비재원정보 탭으로 이동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3" y="1628800"/>
            <a:ext cx="5256237" cy="42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664296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참여율을 수정 또는 신규로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 입력하고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내용을 저장함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- </a:t>
            </a:r>
            <a:r>
              <a:rPr lang="ko-KR" altLang="en-US" sz="1600" dirty="0" smtClean="0"/>
              <a:t>인건비를 지급받았는데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같은 월에 추가로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지급 받으려면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추가로 받을 기간을 입력하고</a:t>
            </a:r>
            <a:r>
              <a:rPr lang="en-US" altLang="ko-KR" sz="16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인건비구분을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추가</a:t>
            </a:r>
            <a:r>
              <a:rPr lang="en-US" altLang="ko-KR" sz="1600" dirty="0" smtClean="0"/>
              <a:t>(1</a:t>
            </a:r>
            <a:r>
              <a:rPr lang="ko-KR" altLang="en-US" sz="1600" dirty="0" err="1" smtClean="0"/>
              <a:t>회차</a:t>
            </a:r>
            <a:r>
              <a:rPr lang="en-US" altLang="ko-KR" sz="1600" dirty="0" smtClean="0"/>
              <a:t>) 2</a:t>
            </a:r>
            <a:r>
              <a:rPr lang="ko-KR" altLang="en-US" sz="1600" dirty="0" err="1" smtClean="0"/>
              <a:t>회차인</a:t>
            </a:r>
            <a:r>
              <a:rPr lang="ko-KR" altLang="en-US" sz="1600" dirty="0" smtClean="0"/>
              <a:t> 경우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2</a:t>
            </a:r>
            <a:r>
              <a:rPr lang="ko-KR" altLang="en-US" sz="1600" dirty="0" err="1" smtClean="0"/>
              <a:t>회차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선택 후 작업저장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저장완료 후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기본정보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탭으로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이동하여 신청서 출력 제출</a:t>
            </a:r>
            <a:endParaRPr lang="en-US" altLang="ko-KR" sz="1600" dirty="0"/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328" t="19045" r="76052" b="39543"/>
          <a:stretch/>
        </p:blipFill>
        <p:spPr>
          <a:xfrm>
            <a:off x="454918" y="1412776"/>
            <a:ext cx="5629250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체크박스를 선택하고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신청 버튼을 클릭하면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변경신청이 완료됨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7" y="1744910"/>
            <a:ext cx="5326405" cy="43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3577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를 클릭하여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신청내역을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선택하고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변경신청서 출력버튼을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클릭하여 신청서를 출력하여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err="1" smtClean="0"/>
              <a:t>산학협력단으로</a:t>
            </a:r>
            <a:r>
              <a:rPr lang="ko-KR" altLang="en-US" sz="1600" dirty="0" smtClean="0"/>
              <a:t> 제출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8" y="1447081"/>
            <a:ext cx="5604774" cy="452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4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풀권한위임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3577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- </a:t>
            </a:r>
            <a:r>
              <a:rPr lang="ko-KR" altLang="en-US" sz="1600" dirty="0" smtClean="0"/>
              <a:t>연구책임자와 동일한 시스템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사용권한을 부여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</a:t>
            </a:r>
            <a:r>
              <a:rPr lang="ko-KR" altLang="en-US" sz="1600" dirty="0" err="1" smtClean="0"/>
              <a:t>풀권한위임클릭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성명의 돋보기를 눌러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권한을 위임하고자 하는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연구원을 조회하여 선택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위임기간을 설정 후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권한위임 버튼 클릭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권한이 만료되면 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연장입력은 안되고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</a:t>
            </a:r>
            <a:r>
              <a:rPr lang="ko-KR" altLang="en-US" sz="1600" dirty="0" err="1" smtClean="0"/>
              <a:t>삭제후</a:t>
            </a:r>
            <a:r>
              <a:rPr lang="ko-KR" altLang="en-US" sz="1600" dirty="0" smtClean="0"/>
              <a:t> 다시 지정 함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5005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14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풀과제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현황 확인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3577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600" dirty="0" err="1" smtClean="0"/>
              <a:t>풀링과제의</a:t>
            </a:r>
            <a:r>
              <a:rPr lang="ko-KR" altLang="en-US" sz="1600" dirty="0" smtClean="0"/>
              <a:t> 집행내역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확인가능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</a:t>
            </a:r>
            <a:r>
              <a:rPr lang="ko-KR" altLang="en-US" sz="1600" dirty="0" err="1" smtClean="0"/>
              <a:t>풀링과제현황클릭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에서 </a:t>
            </a:r>
            <a:r>
              <a:rPr lang="ko-KR" altLang="en-US" sz="1600" dirty="0" err="1" smtClean="0"/>
              <a:t>풀링과제</a:t>
            </a:r>
            <a:r>
              <a:rPr lang="ko-KR" altLang="en-US" sz="1600" dirty="0" smtClean="0"/>
              <a:t> 및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예산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확인 가능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C</a:t>
            </a:r>
            <a:r>
              <a:rPr lang="ko-KR" altLang="en-US" sz="1600" dirty="0" smtClean="0"/>
              <a:t>에서 과제참여연구원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정보 및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인건비 지출내역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확인 가능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3" y="1624065"/>
            <a:ext cx="5333279" cy="40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6444208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endParaRPr lang="en-US" altLang="ko-KR" sz="1600" dirty="0" smtClean="0"/>
          </a:p>
          <a:p>
            <a:r>
              <a:rPr lang="ko-KR" altLang="en-US" sz="1500" dirty="0" smtClean="0"/>
              <a:t>① </a:t>
            </a:r>
            <a:r>
              <a:rPr lang="en-US" altLang="ko-KR" sz="1500" dirty="0" smtClean="0">
                <a:hlinkClick r:id="rId3"/>
              </a:rPr>
              <a:t>http://portal.uos.ac.kr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</a:t>
            </a:r>
            <a:r>
              <a:rPr lang="ko-KR" altLang="en-US" sz="1500" dirty="0" smtClean="0"/>
              <a:t>로그인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r>
              <a:rPr lang="ko-KR" altLang="en-US" sz="1500" dirty="0" smtClean="0"/>
              <a:t>② 상단 </a:t>
            </a:r>
            <a:r>
              <a:rPr lang="ko-KR" altLang="en-US" sz="1500" dirty="0" err="1" smtClean="0"/>
              <a:t>매뉴에서</a:t>
            </a:r>
            <a:r>
              <a:rPr lang="ko-KR" altLang="en-US" sz="1500" dirty="0" smtClean="0"/>
              <a:t> 산학협력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 </a:t>
            </a:r>
            <a:r>
              <a:rPr lang="ko-KR" altLang="en-US" sz="1500" dirty="0" smtClean="0"/>
              <a:t>클릭</a:t>
            </a:r>
            <a:r>
              <a:rPr lang="en-US" altLang="ko-KR" sz="1500" dirty="0" smtClean="0"/>
              <a:t>(A)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en-US" altLang="ko-KR" sz="2000" dirty="0"/>
              <a:t>Ⅰ. </a:t>
            </a:r>
            <a:r>
              <a:rPr lang="ko-KR" altLang="en-US" sz="2000" dirty="0" smtClean="0"/>
              <a:t>학생인건비통합관리 시스템 </a:t>
            </a:r>
            <a:r>
              <a:rPr lang="ko-KR" altLang="en-US" sz="2000" dirty="0"/>
              <a:t>메</a:t>
            </a:r>
            <a:r>
              <a:rPr lang="ko-KR" altLang="en-US" sz="2000" dirty="0" smtClean="0"/>
              <a:t>뉴경로</a:t>
            </a:r>
            <a:endParaRPr lang="ko-KR" altLang="en-US" sz="2000" dirty="0"/>
          </a:p>
        </p:txBody>
      </p:sp>
      <p:pic>
        <p:nvPicPr>
          <p:cNvPr id="5" name="Picture 33" descr="3-2"/>
          <p:cNvPicPr>
            <a:picLocks noChangeAspect="1" noChangeArrowheads="1"/>
          </p:cNvPicPr>
          <p:nvPr/>
        </p:nvPicPr>
        <p:blipFill>
          <a:blip r:embed="rId4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ko-KR" altLang="en-US" sz="15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학생인건비통합관리 시스템 </a:t>
            </a:r>
            <a:r>
              <a:rPr lang="ko-KR" altLang="en-US" sz="15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메</a:t>
            </a:r>
            <a:r>
              <a:rPr lang="ko-KR" altLang="en-US" sz="15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뉴경로</a:t>
            </a:r>
            <a:endParaRPr lang="ko-KR" altLang="en-US" sz="15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3" name="Picture 35" descr="3-2"/>
          <p:cNvPicPr>
            <a:picLocks noChangeAspect="1" noChangeArrowheads="1"/>
          </p:cNvPicPr>
          <p:nvPr/>
        </p:nvPicPr>
        <p:blipFill>
          <a:blip r:embed="rId4" cstate="print"/>
          <a:srcRect l="50729" t="11064" r="4515" b="79677"/>
          <a:stretch>
            <a:fillRect/>
          </a:stretch>
        </p:blipFill>
        <p:spPr bwMode="auto">
          <a:xfrm>
            <a:off x="6444208" y="908720"/>
            <a:ext cx="2448272" cy="504056"/>
          </a:xfrm>
          <a:prstGeom prst="rect">
            <a:avLst/>
          </a:prstGeom>
          <a:noFill/>
        </p:spPr>
      </p:pic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6516216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7559"/>
            <a:ext cx="5501235" cy="35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인건비지급계좌 입력 및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3577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개인정보관리 선택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계좌정보 탭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하단 </a:t>
            </a:r>
            <a:r>
              <a:rPr lang="ko-KR" altLang="en-US" sz="1600" dirty="0" err="1" smtClean="0"/>
              <a:t>은행명</a:t>
            </a:r>
            <a:r>
              <a:rPr lang="ko-KR" altLang="en-US" sz="1600" dirty="0" smtClean="0"/>
              <a:t> 조회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계좌번호 입력하여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수취인 조회 후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C </a:t>
            </a:r>
            <a:r>
              <a:rPr lang="ko-KR" altLang="en-US" sz="1600" dirty="0" err="1" smtClean="0"/>
              <a:t>풀링계좌설정</a:t>
            </a:r>
            <a:r>
              <a:rPr lang="ko-KR" altLang="en-US" sz="1600" dirty="0" smtClean="0"/>
              <a:t> 버튼을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클릭하여 </a:t>
            </a:r>
            <a:r>
              <a:rPr lang="ko-KR" altLang="en-US" sz="1600" dirty="0" err="1" smtClean="0"/>
              <a:t>풀링계좌</a:t>
            </a:r>
            <a:r>
              <a:rPr lang="ko-KR" altLang="en-US" sz="1600" dirty="0" smtClean="0"/>
              <a:t> 설정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367" t="18752" r="60347" b="11610"/>
          <a:stretch/>
        </p:blipFill>
        <p:spPr>
          <a:xfrm>
            <a:off x="179512" y="1473497"/>
            <a:ext cx="5958898" cy="46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건강보험자격득실 확인서 업로드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3577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참여연구원 권한 </a:t>
            </a:r>
            <a:r>
              <a:rPr lang="en-US" altLang="ko-KR" sz="1600" dirty="0" smtClean="0"/>
              <a:t>&gt;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개인정보관리 선택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</a:t>
            </a:r>
            <a:r>
              <a:rPr lang="ko-KR" altLang="en-US" sz="1600" dirty="0" err="1" smtClean="0"/>
              <a:t>건강보험자격득실탭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    클릭하여</a:t>
            </a: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 smtClean="0"/>
              <a:t>C</a:t>
            </a:r>
            <a:r>
              <a:rPr lang="ko-KR" altLang="en-US" sz="1600" dirty="0" smtClean="0"/>
              <a:t>에서 파일 불러온 후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smtClean="0"/>
              <a:t>업로드 함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367" t="19240" r="60190" b="18154"/>
          <a:stretch/>
        </p:blipFill>
        <p:spPr>
          <a:xfrm>
            <a:off x="395536" y="1412776"/>
            <a:ext cx="575474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11560" y="1988841"/>
            <a:ext cx="7776864" cy="2232247"/>
          </a:xfrm>
        </p:spPr>
        <p:txBody>
          <a:bodyPr/>
          <a:lstStyle/>
          <a:p>
            <a:pPr eaLnBrk="1" hangingPunct="1"/>
            <a:r>
              <a:rPr lang="ko-KR" altLang="en-US" sz="4000" noProof="1" smtClean="0"/>
              <a:t>감사합니다</a:t>
            </a:r>
            <a:r>
              <a:rPr lang="en-US" altLang="ko-KR" sz="4000" noProof="1" smtClean="0"/>
              <a:t>.</a:t>
            </a:r>
            <a:endParaRPr lang="en-US" sz="4000" b="0" noProof="1" smtClean="0"/>
          </a:p>
        </p:txBody>
      </p:sp>
      <p:sp>
        <p:nvSpPr>
          <p:cNvPr id="2" name="TextBox 1"/>
          <p:cNvSpPr txBox="1"/>
          <p:nvPr/>
        </p:nvSpPr>
        <p:spPr>
          <a:xfrm>
            <a:off x="4139952" y="6453336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/>
              <a:t>Copyrightⓒ</a:t>
            </a:r>
            <a:r>
              <a:rPr lang="en-US" altLang="ko-KR" sz="1200" b="1" dirty="0" smtClean="0"/>
              <a:t>2017 UOSICF. All </a:t>
            </a:r>
            <a:r>
              <a:rPr lang="en-US" altLang="ko-KR" sz="1200" b="1" dirty="0"/>
              <a:t>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393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6444208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endParaRPr lang="en-US" altLang="ko-KR" sz="1600" dirty="0" smtClean="0"/>
          </a:p>
          <a:p>
            <a:r>
              <a:rPr lang="ko-KR" altLang="en-US" sz="1500" dirty="0" smtClean="0"/>
              <a:t>①</a:t>
            </a:r>
            <a:r>
              <a:rPr lang="en-US" altLang="ko-KR" sz="1500" dirty="0"/>
              <a:t> </a:t>
            </a:r>
            <a:r>
              <a:rPr lang="ko-KR" altLang="en-US" sz="1500" dirty="0" smtClean="0"/>
              <a:t>왼쪽메뉴에서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</a:t>
            </a:r>
            <a:r>
              <a:rPr lang="ko-KR" altLang="en-US" sz="1500" dirty="0" smtClean="0"/>
              <a:t>학생인건비통합관리 클릭</a:t>
            </a:r>
            <a:endParaRPr lang="en-US" altLang="ko-KR" sz="15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en-US" altLang="ko-KR" sz="2000" dirty="0"/>
              <a:t>Ⅰ. </a:t>
            </a:r>
            <a:r>
              <a:rPr lang="ko-KR" altLang="en-US" sz="2000" dirty="0" smtClean="0"/>
              <a:t>학생인건비통합관리 시스템 </a:t>
            </a:r>
            <a:r>
              <a:rPr lang="ko-KR" altLang="en-US" sz="2000" dirty="0"/>
              <a:t>메</a:t>
            </a:r>
            <a:r>
              <a:rPr lang="ko-KR" altLang="en-US" sz="2000" dirty="0" smtClean="0"/>
              <a:t>뉴경로</a:t>
            </a:r>
            <a:endParaRPr lang="ko-KR" altLang="en-US" sz="2000" dirty="0"/>
          </a:p>
        </p:txBody>
      </p:sp>
      <p:pic>
        <p:nvPicPr>
          <p:cNvPr id="5" name="Picture 33" descr="3-2"/>
          <p:cNvPicPr>
            <a:picLocks noChangeAspect="1" noChangeArrowheads="1"/>
          </p:cNvPicPr>
          <p:nvPr/>
        </p:nvPicPr>
        <p:blipFill>
          <a:blip r:embed="rId3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ko-KR" altLang="en-US" sz="15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학생인건비통합관리 시스템 </a:t>
            </a:r>
            <a:r>
              <a:rPr lang="ko-KR" altLang="en-US" sz="15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메</a:t>
            </a:r>
            <a:r>
              <a:rPr lang="ko-KR" altLang="en-US" sz="15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뉴경로</a:t>
            </a:r>
            <a:endParaRPr lang="ko-KR" altLang="en-US" sz="15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3" name="Picture 35" descr="3-2"/>
          <p:cNvPicPr>
            <a:picLocks noChangeAspect="1" noChangeArrowheads="1"/>
          </p:cNvPicPr>
          <p:nvPr/>
        </p:nvPicPr>
        <p:blipFill>
          <a:blip r:embed="rId3" cstate="print"/>
          <a:srcRect l="50729" t="11064" r="4515" b="79677"/>
          <a:stretch>
            <a:fillRect/>
          </a:stretch>
        </p:blipFill>
        <p:spPr bwMode="auto">
          <a:xfrm>
            <a:off x="6444208" y="908720"/>
            <a:ext cx="2448272" cy="504056"/>
          </a:xfrm>
          <a:prstGeom prst="rect">
            <a:avLst/>
          </a:prstGeom>
          <a:noFill/>
        </p:spPr>
      </p:pic>
      <p:sp>
        <p:nvSpPr>
          <p:cNvPr id="15" name="AutoShape 34"/>
          <p:cNvSpPr>
            <a:spLocks noChangeArrowheads="1"/>
          </p:cNvSpPr>
          <p:nvPr/>
        </p:nvSpPr>
        <p:spPr bwMode="auto">
          <a:xfrm>
            <a:off x="6516216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9" y="1895673"/>
            <a:ext cx="5559883" cy="34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</a:t>
            </a:r>
            <a:r>
              <a:rPr lang="ko-KR" altLang="en-US" sz="1600" dirty="0" err="1" smtClean="0"/>
              <a:t>연구원등록및변경클릭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B</a:t>
            </a:r>
            <a:r>
              <a:rPr lang="ko-KR" altLang="en-US" sz="1600" dirty="0" smtClean="0"/>
              <a:t>의 상태가 작성인지 확인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마우스로 클릭하여 선택가능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C</a:t>
            </a:r>
            <a:r>
              <a:rPr lang="ko-KR" altLang="en-US" sz="1600" dirty="0" smtClean="0"/>
              <a:t>의 </a:t>
            </a:r>
            <a:r>
              <a:rPr lang="en-US" altLang="ko-KR" sz="1600" dirty="0" smtClean="0"/>
              <a:t>“+”</a:t>
            </a:r>
            <a:r>
              <a:rPr lang="ko-KR" altLang="en-US" sz="1600" dirty="0" smtClean="0"/>
              <a:t>를 클릭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7" y="1709849"/>
            <a:ext cx="5679800" cy="38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① </a:t>
            </a:r>
            <a:r>
              <a:rPr lang="en-US" altLang="ko-KR" sz="1600" dirty="0" smtClean="0"/>
              <a:t>B</a:t>
            </a:r>
            <a:r>
              <a:rPr lang="ko-KR" altLang="en-US" sz="1600" dirty="0" smtClean="0"/>
              <a:t>에서 변경하고자 하는</a:t>
            </a: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내역 구분을 선택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신규추가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참여율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월지급액변경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참여제외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기타변경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0" y="1747143"/>
            <a:ext cx="5499982" cy="37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신규추가 방법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-A</a:t>
            </a:r>
            <a:r>
              <a:rPr lang="ko-KR" altLang="en-US" sz="1600" dirty="0" smtClean="0"/>
              <a:t>의 신규추가를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더블클릭 합니다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200000"/>
              </a:lnSpc>
            </a:pP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2" y="1628800"/>
            <a:ext cx="5432850" cy="425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신규추가 방법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err="1" smtClean="0"/>
              <a:t>팝업창에</a:t>
            </a:r>
            <a:r>
              <a:rPr lang="ko-KR" altLang="en-US" sz="1600" dirty="0" smtClean="0"/>
              <a:t> 신규로 추가할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연구원의 이름과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주민번호를 입력합니다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(</a:t>
            </a:r>
            <a:r>
              <a:rPr lang="ko-KR" altLang="en-US" sz="1600" dirty="0" smtClean="0"/>
              <a:t>생년월일</a:t>
            </a:r>
            <a:r>
              <a:rPr lang="en-US" altLang="ko-KR" sz="1600" dirty="0" smtClean="0"/>
              <a:t>+</a:t>
            </a:r>
            <a:r>
              <a:rPr lang="ko-KR" altLang="en-US" sz="1600" dirty="0" smtClean="0"/>
              <a:t>성별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까지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ko-KR" altLang="en-US" sz="1600" dirty="0" smtClean="0"/>
              <a:t>입력하면 조회됨</a:t>
            </a:r>
            <a:r>
              <a:rPr lang="en-US" altLang="ko-KR" sz="16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조회된 학생을 확인 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더블클릭 또는 오른쪽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하단에 선택버튼 클릭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7" y="2028234"/>
            <a:ext cx="5478177" cy="34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연구원이 조회되지 </a:t>
            </a:r>
            <a:r>
              <a:rPr lang="ko-KR" altLang="en-US" sz="1600" dirty="0" err="1" smtClean="0"/>
              <a:t>않는경우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대학행정 시스템에서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학생의 개인정보를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연구행정시스템으로 제공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하는 것에 대해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본인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동의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절차가 필요합니다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학생 본인이 </a:t>
            </a:r>
            <a:r>
              <a:rPr lang="ko-KR" altLang="en-US" sz="1600" dirty="0" err="1" smtClean="0"/>
              <a:t>산혁협력에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접속하여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개인정보제공 동의를 하면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다음 날부터 조회가 됨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7" y="2028234"/>
            <a:ext cx="5478177" cy="34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4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67544" y="117004"/>
            <a:ext cx="8136904" cy="647700"/>
          </a:xfrm>
        </p:spPr>
        <p:txBody>
          <a:bodyPr/>
          <a:lstStyle/>
          <a:p>
            <a:r>
              <a:rPr lang="ko-KR" altLang="en-US" sz="2000" dirty="0" smtClean="0"/>
              <a:t> </a:t>
            </a:r>
            <a:r>
              <a:rPr lang="en-US" altLang="ko-KR" sz="2000" dirty="0"/>
              <a:t>Ⅱ. </a:t>
            </a:r>
            <a:r>
              <a:rPr lang="ko-KR" altLang="en-US" sz="2000" dirty="0" smtClean="0"/>
              <a:t>학생인건비 통합관리 시스템 사용법</a:t>
            </a:r>
            <a:endParaRPr lang="ko-KR" altLang="en-US" sz="2000" dirty="0"/>
          </a:p>
        </p:txBody>
      </p:sp>
      <p:pic>
        <p:nvPicPr>
          <p:cNvPr id="10" name="Picture 33" descr="3-2"/>
          <p:cNvPicPr>
            <a:picLocks noChangeAspect="1" noChangeArrowheads="1"/>
          </p:cNvPicPr>
          <p:nvPr/>
        </p:nvPicPr>
        <p:blipFill>
          <a:blip r:embed="rId2" cstate="print"/>
          <a:srcRect l="4758" t="11064" r="50365" b="79677"/>
          <a:stretch>
            <a:fillRect/>
          </a:stretch>
        </p:blipFill>
        <p:spPr bwMode="auto">
          <a:xfrm>
            <a:off x="179512" y="908720"/>
            <a:ext cx="5760640" cy="489658"/>
          </a:xfrm>
          <a:prstGeom prst="rect">
            <a:avLst/>
          </a:prstGeom>
          <a:noFill/>
        </p:spPr>
      </p:pic>
      <p:sp>
        <p:nvSpPr>
          <p:cNvPr id="12" name="AutoShape 34"/>
          <p:cNvSpPr>
            <a:spLocks noChangeArrowheads="1"/>
          </p:cNvSpPr>
          <p:nvPr/>
        </p:nvSpPr>
        <p:spPr bwMode="auto">
          <a:xfrm>
            <a:off x="395536" y="980728"/>
            <a:ext cx="5184576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참여연구원 변경</a:t>
            </a:r>
            <a:endParaRPr lang="ko-KR" altLang="en-US" sz="14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228184" y="1196752"/>
            <a:ext cx="2592288" cy="4896544"/>
          </a:xfrm>
          <a:prstGeom prst="roundRect">
            <a:avLst>
              <a:gd name="adj" fmla="val 4662"/>
            </a:avLst>
          </a:prstGeom>
          <a:solidFill>
            <a:srgbClr val="DAEEFA">
              <a:alpha val="25000"/>
            </a:srgbClr>
          </a:solidFill>
          <a:ln w="25400">
            <a:solidFill>
              <a:srgbClr val="B7C0FF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>
              <a:lnSpc>
                <a:spcPct val="200000"/>
              </a:lnSpc>
            </a:pPr>
            <a:r>
              <a:rPr lang="ko-KR" altLang="en-US" sz="1600" dirty="0" smtClean="0"/>
              <a:t>선택한 학생의 기본정보가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자동으로 입력됨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A</a:t>
            </a:r>
            <a:r>
              <a:rPr lang="ko-KR" altLang="en-US" sz="1600" dirty="0" smtClean="0"/>
              <a:t>의 참여시작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종료일을 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입력하고</a:t>
            </a:r>
            <a:r>
              <a:rPr lang="en-US" altLang="ko-KR" sz="1600" dirty="0" smtClean="0"/>
              <a:t>,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C</a:t>
            </a:r>
            <a:r>
              <a:rPr lang="ko-KR" altLang="en-US" sz="1600" dirty="0" smtClean="0"/>
              <a:t>의 저장 후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다음 버튼을 클릭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endParaRPr lang="en-US" altLang="ko-KR" sz="1600" dirty="0"/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※ </a:t>
            </a:r>
            <a:r>
              <a:rPr lang="ko-KR" altLang="en-US" sz="1600" dirty="0" smtClean="0"/>
              <a:t>인건비 입금계좌는 학생</a:t>
            </a:r>
            <a:endParaRPr lang="en-US" altLang="ko-KR" sz="1600" dirty="0" smtClean="0"/>
          </a:p>
          <a:p>
            <a:pPr>
              <a:lnSpc>
                <a:spcPct val="20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본인이 입력가능</a:t>
            </a:r>
            <a:endParaRPr lang="en-US" altLang="ko-KR" sz="1600" dirty="0" smtClean="0"/>
          </a:p>
        </p:txBody>
      </p:sp>
      <p:pic>
        <p:nvPicPr>
          <p:cNvPr id="14" name="Picture 35" descr="3-2"/>
          <p:cNvPicPr>
            <a:picLocks noChangeAspect="1" noChangeArrowheads="1"/>
          </p:cNvPicPr>
          <p:nvPr/>
        </p:nvPicPr>
        <p:blipFill>
          <a:blip r:embed="rId2" cstate="print"/>
          <a:srcRect l="50729" t="11064" r="4515" b="79677"/>
          <a:stretch>
            <a:fillRect/>
          </a:stretch>
        </p:blipFill>
        <p:spPr bwMode="auto">
          <a:xfrm>
            <a:off x="6300192" y="908720"/>
            <a:ext cx="2448272" cy="504056"/>
          </a:xfrm>
          <a:prstGeom prst="rect">
            <a:avLst/>
          </a:prstGeom>
          <a:noFill/>
        </p:spPr>
      </p:pic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6443761" y="980728"/>
            <a:ext cx="2304703" cy="36004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17961" dir="2700000" algn="ctr" rotWithShape="0">
              <a:srgbClr val="194F71"/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ko-KR" altLang="en-US" sz="1600" b="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상세내역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3" y="1718352"/>
            <a:ext cx="5620699" cy="38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6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779</Words>
  <Application>Microsoft Office PowerPoint</Application>
  <PresentationFormat>화면 슬라이드 쇼(4:3)</PresentationFormat>
  <Paragraphs>211</Paragraphs>
  <Slides>22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76_Standarddesign</vt:lpstr>
      <vt:lpstr>학생인건비통합관리 시스템 사용자 매뉴얼</vt:lpstr>
      <vt:lpstr>Ⅰ. 학생인건비통합관리 시스템 메뉴경로</vt:lpstr>
      <vt:lpstr>Ⅰ. 학생인건비통합관리 시스템 메뉴경로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 Ⅱ. 학생인건비 통합관리 시스템 사용법</vt:lpstr>
      <vt:lpstr>감사합니다.</vt:lpstr>
    </vt:vector>
  </TitlesOfParts>
  <Company>KOREA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USER</dc:creator>
  <cp:lastModifiedBy>1</cp:lastModifiedBy>
  <cp:revision>307</cp:revision>
  <dcterms:created xsi:type="dcterms:W3CDTF">2012-05-02T14:15:22Z</dcterms:created>
  <dcterms:modified xsi:type="dcterms:W3CDTF">2017-12-06T04:00:13Z</dcterms:modified>
</cp:coreProperties>
</file>