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256" r:id="rId3"/>
    <p:sldId id="295" r:id="rId4"/>
    <p:sldId id="259" r:id="rId5"/>
    <p:sldId id="296" r:id="rId6"/>
    <p:sldId id="297" r:id="rId7"/>
    <p:sldId id="280" r:id="rId8"/>
    <p:sldId id="300" r:id="rId9"/>
    <p:sldId id="299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98" r:id="rId27"/>
    <p:sldId id="321" r:id="rId28"/>
    <p:sldId id="322" r:id="rId29"/>
    <p:sldId id="301" r:id="rId30"/>
    <p:sldId id="282" r:id="rId31"/>
    <p:sldId id="302" r:id="rId32"/>
    <p:sldId id="303" r:id="rId33"/>
    <p:sldId id="304" r:id="rId34"/>
    <p:sldId id="283" r:id="rId35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76" autoAdjust="0"/>
    <p:restoredTop sz="81425" autoAdjust="0"/>
  </p:normalViewPr>
  <p:slideViewPr>
    <p:cSldViewPr>
      <p:cViewPr varScale="1">
        <p:scale>
          <a:sx n="78" d="100"/>
          <a:sy n="78" d="100"/>
        </p:scale>
        <p:origin x="-22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7DC58-0185-4639-AE27-FDADA7B9F333}" type="datetimeFigureOut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963D8-4428-4744-BFD7-5788E4877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93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4CCA-B7AE-4B1D-9148-1C52968BD3A2}" type="datetimeFigureOut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B7D9-05F7-469B-8BCD-BF46F7D62D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70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연구비 정산 절차 및 주요사항에 대해서 </a:t>
            </a:r>
            <a:r>
              <a:rPr lang="ko-KR" altLang="en-US" dirty="0" err="1" smtClean="0"/>
              <a:t>안내드리겠습니다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26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dirty="0" err="1" smtClean="0"/>
              <a:t>비씨카드전표등록</a:t>
            </a:r>
            <a:r>
              <a:rPr lang="ko-KR" altLang="en-US" dirty="0" smtClean="0"/>
              <a:t> 화면입니다</a:t>
            </a:r>
            <a:r>
              <a:rPr lang="en-US" altLang="ko-KR" dirty="0" smtClean="0"/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화면상단의 조회버튼을 눌러 과제를 조회하여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①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전표를 입력하기 위하여 신규를 클릭합니다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② 카드번호에서 입력할 전표의 카드번호를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③ 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BC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카드사용내역조회를 클릭하여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팝업창이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열리면 사용내역 조회하여 더블클릭으로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④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노란색으로 표시된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필수값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입력칸에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사용내역을 입력하여 ⑤ 입력이 완료되면 작업저장을 눌러 저장합니다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519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기타법인카드전표등록화면입니다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기타법인카드는 앞서 </a:t>
            </a:r>
            <a:r>
              <a:rPr lang="ko-KR" altLang="en-US" dirty="0" err="1" smtClean="0"/>
              <a:t>말씀드린대로</a:t>
            </a:r>
            <a:r>
              <a:rPr lang="ko-KR" altLang="en-US" dirty="0" smtClean="0"/>
              <a:t> 시스템 상에서 카드 사용 내역을 조회할 수 없습니다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조회단계 없이 신규를</a:t>
            </a:r>
            <a:r>
              <a:rPr lang="ko-KR" altLang="en-US" baseline="0" dirty="0" smtClean="0"/>
              <a:t> 클릭하여 사용내역 입력 후 입력이 완료되면 작업저장을 눌러 저장합니다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50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dirty="0" smtClean="0"/>
              <a:t>계좌이체전표등록화면입니다</a:t>
            </a:r>
            <a:r>
              <a:rPr lang="en-US" altLang="ko-KR" dirty="0" smtClean="0"/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화면상단의 조회버튼을 눌러 과제를 조회하여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①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전표를 입력하기 위하여 신규를 클릭합니다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② 노란색으로 표시된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필수값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입력칸에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해당내용을 입력하고 아까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말씀드린대로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수당성경비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전표일 경우 기타소득여부에 ‘예’를 선택합니다</a:t>
            </a:r>
            <a:r>
              <a:rPr lang="ko-KR" altLang="en-US" sz="1200" kern="0" spc="0" baseline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⑥ 입력이 완료되면 작업저장을 눌러 저장합니다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786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dirty="0" smtClean="0"/>
              <a:t>대여카드전표등록 화면입니다</a:t>
            </a:r>
            <a:r>
              <a:rPr lang="en-US" altLang="ko-KR" dirty="0" smtClean="0"/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과제를 조회하여 선택한 후 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①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전표를 입력하기 위하여 신규를 클릭합니다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② 카드번호에서 입력할 전표의 카드번호를 선택한 후 ③ 대여카드 사용내역조회 칸을 눌러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팝업창이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열리면 사용내역 조회하여 더블클릭으로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④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나머지 노란색으로 표시된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필수값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입력칸을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채운 후 ⑤ 입력이 완료되면 작업저장을 눌러 저장합니다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여기서 대</a:t>
            </a:r>
            <a:r>
              <a:rPr lang="ko-KR" altLang="en-US" sz="1200" kern="0" spc="0" dirty="0" smtClean="0">
                <a:solidFill>
                  <a:srgbClr val="FF0000"/>
                </a:solidFill>
                <a:effectLst/>
                <a:latin typeface="+mn-lt"/>
              </a:rPr>
              <a:t>여카드 결제계좌번호는 자동으로 </a:t>
            </a:r>
            <a:r>
              <a:rPr lang="ko-KR" altLang="en-US" sz="1200" kern="0" spc="0" dirty="0" err="1" smtClean="0">
                <a:solidFill>
                  <a:srgbClr val="FF0000"/>
                </a:solidFill>
                <a:effectLst/>
                <a:latin typeface="+mn-lt"/>
              </a:rPr>
              <a:t>세팅됩니다</a:t>
            </a:r>
            <a:r>
              <a:rPr lang="en-US" altLang="ko-KR" sz="1200" kern="0" spc="0" dirty="0" smtClean="0">
                <a:solidFill>
                  <a:srgbClr val="FF0000"/>
                </a:solidFill>
                <a:effectLst/>
                <a:latin typeface="+mn-lt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396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다음은 과세과제의 전표등록에 대해서 </a:t>
            </a:r>
            <a:r>
              <a:rPr lang="ko-KR" altLang="en-US" dirty="0" err="1" smtClean="0"/>
              <a:t>말씀드리겠습니다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과세과제에 대한 매입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78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41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1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F4121-9D75-4512-BD5D-6700EC84A9FD}" type="slidenum">
              <a:rPr lang="en-US" altLang="ko-KR" smtClean="0">
                <a:solidFill>
                  <a:prstClr val="black"/>
                </a:solidFill>
              </a:rPr>
              <a:pPr/>
              <a:t>2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dirty="0" smtClean="0"/>
              <a:t>계약체결 후 과제 등록 및 연구비 정산 절차입니다</a:t>
            </a:r>
            <a:r>
              <a:rPr lang="en-US" altLang="ko-KR" dirty="0" smtClean="0"/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국가연구개발사업 및 학술용역사업 모두 해당되는 내용입니다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국가연구개발사업에서는 협약이라고도 하는데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협약이 계약에 포함되는 용어이므로 계약으로 표현하겠습니다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dirty="0" smtClean="0"/>
              <a:t>계약체결 후 그 내용에 따라 대학행정정보시스템에 과제 등록하고 각 비목에 대하여 연구비를 집행합니다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연구비 집행사항은 전표에 따라</a:t>
            </a:r>
            <a:r>
              <a:rPr lang="ko-KR" altLang="en-US" baseline="0" dirty="0" smtClean="0"/>
              <a:t> 연구비를 정산합니다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과제등록 사항에 대한 변경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실행예산변경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참여연구원변경은 별도의 메뉴에서 변경관리합니다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연구비에 대한 정산이 완료되면 지원기관에 따라 실적보고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첫번째</a:t>
            </a:r>
            <a:r>
              <a:rPr lang="ko-KR" altLang="en-US" baseline="0" dirty="0" smtClean="0"/>
              <a:t> 과제등록입니다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계약서의 사업계획서에 따라 실행예산등록요청서와 참여연구원등록요청서를 작성하여 </a:t>
            </a:r>
            <a:r>
              <a:rPr lang="ko-KR" altLang="en-US" baseline="0" dirty="0" err="1" smtClean="0"/>
              <a:t>산학협력단으로</a:t>
            </a:r>
            <a:r>
              <a:rPr lang="ko-KR" altLang="en-US" baseline="0" dirty="0" smtClean="0"/>
              <a:t> 제출합니다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이때 계획서와 과제 등록 사이에 변경 내역이 발생되었다 하더라도 계획서와 동일하게 작성합니다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일단 과제 등록 후 변경처리 해야 해당내용이 시스템에 반영되어 지원기관에 보고할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 두 서류를 기준으로 </a:t>
            </a:r>
            <a:r>
              <a:rPr lang="ko-KR" altLang="en-US" baseline="0" dirty="0" err="1" smtClean="0"/>
              <a:t>산학협력단</a:t>
            </a:r>
            <a:r>
              <a:rPr lang="ko-KR" altLang="en-US" baseline="0" dirty="0" smtClean="0"/>
              <a:t> 과제담당자가 대학행정정보시스템에 과제를 등록하면 시스템 상에서 과제를 확인할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과제가 등록이 되면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과제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통장이 원칙이기 때문에 각 과제별로 연구과제통장을 발급합니다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계약체결후</a:t>
            </a:r>
            <a:r>
              <a:rPr lang="ko-KR" altLang="en-US" baseline="0" dirty="0" smtClean="0"/>
              <a:t> 연구비가 들어오게 되면 수입결의라는 걸 하는데 수입결의계좌로부터 각 연구과제통장으로 이체하는 것을 말합니다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 과정이 입금내역 확인 및 결제 등으로 인하여 지원기관 입금일로부터 </a:t>
            </a:r>
            <a:r>
              <a:rPr lang="en-US" altLang="ko-KR" baseline="0" dirty="0" smtClean="0"/>
              <a:t>3~4</a:t>
            </a:r>
            <a:r>
              <a:rPr lang="ko-KR" altLang="en-US" baseline="0" dirty="0" smtClean="0"/>
              <a:t>일이 소요됩니다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참고하시기 바랍니다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간혹 연구비가 입금된 이후에 과제등록 서류를 제출하시는 경우가 있는데 계약체결 후 바로 과제등록서류를 제출해 주시면 수입결의가 되더라도 과제등록이 되지 않아 처리가 지연되었던 </a:t>
            </a:r>
            <a:r>
              <a:rPr lang="ko-KR" altLang="en-US" baseline="0" dirty="0" err="1" smtClean="0"/>
              <a:t>경우을</a:t>
            </a:r>
            <a:r>
              <a:rPr lang="ko-KR" altLang="en-US" baseline="0" dirty="0" smtClean="0"/>
              <a:t> 줄일 수 있을 것 같습니다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49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연구비를 집행하기 위해서는 연구비집행카드를 발급받아 사용합니다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인건비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간접비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세금계산서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계산서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여비 등 </a:t>
            </a:r>
            <a:r>
              <a:rPr lang="ko-KR" altLang="en-US" dirty="0" err="1" smtClean="0"/>
              <a:t>계좌이체분을</a:t>
            </a:r>
            <a:r>
              <a:rPr lang="ko-KR" altLang="en-US" dirty="0" smtClean="0"/>
              <a:t> 제외한 모든 집행은 법인카드로 집행하는 것이 원칙입니다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개인카드 사용은 절대불가입니다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국가연구개발사업의 경우 지원기관에서 연구비집행카드를 지정하는 경우가 대부분입니다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지정사항에 따라 </a:t>
            </a:r>
            <a:r>
              <a:rPr lang="ko-KR" altLang="en-US" dirty="0" err="1" smtClean="0"/>
              <a:t>신한카드</a:t>
            </a:r>
            <a:r>
              <a:rPr lang="en-US" altLang="ko-KR" dirty="0" smtClean="0"/>
              <a:t>,</a:t>
            </a:r>
            <a:r>
              <a:rPr lang="ko-KR" altLang="en-US" baseline="0" dirty="0" smtClean="0"/>
              <a:t> 기업</a:t>
            </a:r>
            <a:r>
              <a:rPr lang="en-US" altLang="ko-KR" baseline="0" dirty="0" smtClean="0"/>
              <a:t>BC</a:t>
            </a:r>
            <a:r>
              <a:rPr lang="ko-KR" altLang="en-US" baseline="0" dirty="0" smtClean="0"/>
              <a:t>카드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농협카드 등을 발급받아 사용합니다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국가연구개발사업 중 지정카드가 없는 경우나 연구용역 중 연구비가 </a:t>
            </a:r>
            <a:r>
              <a:rPr lang="en-US" altLang="ko-KR" baseline="0" dirty="0" smtClean="0"/>
              <a:t>100% </a:t>
            </a:r>
            <a:r>
              <a:rPr lang="ko-KR" altLang="en-US" baseline="0" dirty="0" smtClean="0"/>
              <a:t>입금된 경우 기명법인카드라고 해서 우리</a:t>
            </a:r>
            <a:r>
              <a:rPr lang="en-US" altLang="ko-KR" baseline="0" dirty="0" smtClean="0"/>
              <a:t>BC</a:t>
            </a:r>
            <a:r>
              <a:rPr lang="ko-KR" altLang="en-US" baseline="0" dirty="0" smtClean="0"/>
              <a:t>카드를 발급해드립니다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신한</a:t>
            </a:r>
            <a:r>
              <a:rPr lang="en-US" altLang="ko-KR" baseline="0" dirty="0" smtClean="0"/>
              <a:t>, BC, </a:t>
            </a:r>
            <a:r>
              <a:rPr lang="ko-KR" altLang="en-US" baseline="0" dirty="0" smtClean="0"/>
              <a:t>기타 법인카드의 경우 결제는 연구과제계좌에서 결제됩니다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연구기간내에</a:t>
            </a:r>
            <a:r>
              <a:rPr lang="ko-KR" altLang="en-US" baseline="0" dirty="0" smtClean="0"/>
              <a:t> 연구비가 </a:t>
            </a:r>
            <a:r>
              <a:rPr lang="en-US" altLang="ko-KR" baseline="0" dirty="0" smtClean="0"/>
              <a:t>100%</a:t>
            </a:r>
            <a:r>
              <a:rPr lang="ko-KR" altLang="en-US" baseline="0" dirty="0" smtClean="0"/>
              <a:t>입금되지 않는 경우 연구과제계좌에 결제될 연구비가 없기 때문에 대여카드라는 걸 발급해드립니다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대여카드는 대여카드결제계좌에서 결제가 되는 방식입니다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따라서 </a:t>
            </a:r>
            <a:r>
              <a:rPr lang="ko-KR" altLang="en-US" baseline="0" dirty="0" err="1" smtClean="0"/>
              <a:t>정산시에</a:t>
            </a:r>
            <a:r>
              <a:rPr lang="ko-KR" altLang="en-US" baseline="0" dirty="0" smtClean="0"/>
              <a:t> 결제금액을 대여카드 결제계좌로 이체하게 되는데요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대여카드 결제계좌는 매년 변경합니다</a:t>
            </a:r>
            <a:r>
              <a:rPr lang="en-US" altLang="ko-KR" baseline="0" dirty="0" smtClean="0"/>
              <a:t>. 2015</a:t>
            </a:r>
            <a:r>
              <a:rPr lang="ko-KR" altLang="en-US" baseline="0" dirty="0" smtClean="0"/>
              <a:t>년도 대여카드 결제계좌는 우리은행 </a:t>
            </a:r>
            <a:r>
              <a:rPr lang="en-US" altLang="ko-KR" baseline="0" dirty="0" smtClean="0"/>
              <a:t>1005-302-610017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49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인건비 지급은 참여연구원등록요청서에 따라 매달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일 전후로 지급합니다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앞서 설명한대로 학생인건비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풀링제는</a:t>
            </a:r>
            <a:r>
              <a:rPr lang="ko-KR" altLang="en-US" dirty="0" smtClean="0"/>
              <a:t> 별도로 관리합니다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참여율 관리는 학생인건비 과제가 아니더라도 모든 과제를 포함해서 관리하는 것이 원칙입니다</a:t>
            </a:r>
            <a:r>
              <a:rPr lang="en-US" altLang="ko-KR" baseline="0" dirty="0" smtClean="0"/>
              <a:t>. </a:t>
            </a:r>
            <a:r>
              <a:rPr lang="ko-KR" altLang="en-US" baseline="0" dirty="0" err="1" smtClean="0"/>
              <a:t>풀링제과제를</a:t>
            </a:r>
            <a:r>
              <a:rPr lang="ko-KR" altLang="en-US" baseline="0" dirty="0" smtClean="0"/>
              <a:t> 포함하여 모든 국가연구개발사업의 참여율이 </a:t>
            </a:r>
            <a:r>
              <a:rPr lang="en-US" altLang="ko-KR" baseline="0" dirty="0" smtClean="0"/>
              <a:t>100%</a:t>
            </a:r>
            <a:r>
              <a:rPr lang="ko-KR" altLang="en-US" baseline="0" dirty="0" smtClean="0"/>
              <a:t>를 초과할 수 없습니다</a:t>
            </a:r>
            <a:r>
              <a:rPr lang="en-US" altLang="ko-KR" baseline="0" dirty="0" smtClean="0"/>
              <a:t>. BK21</a:t>
            </a:r>
            <a:r>
              <a:rPr lang="ko-KR" altLang="en-US" baseline="0" dirty="0" smtClean="0"/>
              <a:t>플러스 사업과 같이 장학금의 경우에도 참여율에 포함되는 경우가 있으므로 반드시 적용규정을 확인하시기 바랍니다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연구비를 집행하면 대학행정정보시스템에서 연구비를 정산해야 되는데요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연구비 정산 시 교수님 아이디가 아니더라도 정산담당자 </a:t>
            </a:r>
            <a:r>
              <a:rPr lang="en-US" altLang="ko-KR" baseline="0" dirty="0" smtClean="0"/>
              <a:t>ID</a:t>
            </a:r>
            <a:r>
              <a:rPr lang="ko-KR" altLang="en-US" baseline="0" dirty="0" smtClean="0"/>
              <a:t>를 발급받아 해당 연구과제를 정산할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발급방법은 </a:t>
            </a:r>
            <a:r>
              <a:rPr lang="ko-KR" altLang="en-US" baseline="0" dirty="0" err="1" smtClean="0"/>
              <a:t>산학협력단</a:t>
            </a:r>
            <a:r>
              <a:rPr lang="ko-KR" altLang="en-US" baseline="0" dirty="0" smtClean="0"/>
              <a:t> 홈페이지 게시판의 정산담당자 </a:t>
            </a:r>
            <a:r>
              <a:rPr lang="en-US" altLang="ko-KR" baseline="0" dirty="0" smtClean="0"/>
              <a:t>ID.PW </a:t>
            </a:r>
            <a:r>
              <a:rPr lang="ko-KR" altLang="en-US" baseline="0" dirty="0" smtClean="0"/>
              <a:t>신청서를 작성하여 제출하면 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정산방법은 대학행정정보시스템에 전표종류별로 전표를 입력하는 전표처리 후에 청구서차수를 생성하는 교외연구비처리를 하고 지급청구서와 정산 세부내역서를 출력하여 증빙과 함께 </a:t>
            </a:r>
            <a:r>
              <a:rPr lang="ko-KR" altLang="en-US" baseline="0" dirty="0" err="1" smtClean="0"/>
              <a:t>산학협력단에</a:t>
            </a:r>
            <a:r>
              <a:rPr lang="ko-KR" altLang="en-US" baseline="0" dirty="0" smtClean="0"/>
              <a:t> 제출하면 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49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dirty="0" smtClean="0"/>
              <a:t>전표처리입니다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먼저 전표 종류별로 </a:t>
            </a:r>
            <a:r>
              <a:rPr lang="ko-KR" altLang="en-US" dirty="0" err="1" smtClean="0"/>
              <a:t>해당탭을</a:t>
            </a:r>
            <a:r>
              <a:rPr lang="ko-KR" altLang="en-US" dirty="0" smtClean="0"/>
              <a:t> 클릭하여 </a:t>
            </a:r>
            <a:r>
              <a:rPr lang="ko-KR" altLang="en-US" dirty="0" err="1" smtClean="0"/>
              <a:t>전표처리합니다</a:t>
            </a:r>
            <a:r>
              <a:rPr lang="en-US" altLang="ko-KR" dirty="0" smtClean="0"/>
              <a:t>.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RND-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신한카드과제전표등록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탭에는 연구비집행카드로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신한카드를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사용하는 과제의 전표를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입력한 전표가 지원기관의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RND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사이트로 전송되므로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카드사용분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및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계좌이체분도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본 메뉴에서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카드사용분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 내역을 조회하여 입력할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BC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카드사용전표등록 탭에는 연구비집행카드로 기업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카드를 사용하는 과제의 전표를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계좌이체분은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계좌이체탭에서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별도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마찬가지로 카드 사용 내역을 조회하여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기타법인카드사용전표등록 탭에는 연구비집행카드로 농협카드 등 기타법인카드를 사용하는 과제의 전표를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계좌이체분은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계좌이체탭에서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별도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기타법인카드는 시스템 상 카드 사용 내역 조회 불가합니다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62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가지급금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계좌이체전표등록탭에는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세금계산서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수당성경비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등 계좌이체 내역의 전표를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대여카드전표등록탭에서는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연구비집행카드로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산학협력단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법인카드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대여카드를 사용하는 과제의 전표를 입력합니다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카드 사용 내역을 조회하여 입력할 수 있으며 좀 전에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말씀드렸듯이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결제계좌로 이체 하는 방식이기 때문에 결제계좌번호를 입금계좌로 입력하게 되는데요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이체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결제년월에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따라 계좌번호가 자동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세팅됩니다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교외연구비 처리는 전표처리에서 입력한 전표를 추가하여 연구비청구서 차수를 생성하는 메뉴입니다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입력한 전표의 종류에 따라 별도의 차수로 생성합니다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77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0" dirty="0" smtClean="0"/>
              <a:t>전표처리와 교외연구비 처리를 화면을 </a:t>
            </a:r>
            <a:r>
              <a:rPr lang="ko-KR" altLang="en-US" b="0" dirty="0" err="1" smtClean="0"/>
              <a:t>캡쳐하여</a:t>
            </a:r>
            <a:r>
              <a:rPr lang="ko-KR" altLang="en-US" b="0" dirty="0" smtClean="0"/>
              <a:t> 상세하게 </a:t>
            </a:r>
            <a:r>
              <a:rPr lang="ko-KR" altLang="en-US" b="0" dirty="0" err="1" smtClean="0"/>
              <a:t>설명드리겠습니다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먼저 </a:t>
            </a:r>
            <a:r>
              <a:rPr lang="en-US" altLang="ko-KR" sz="1200" b="0" dirty="0" smtClean="0"/>
              <a:t>RND-</a:t>
            </a:r>
            <a:r>
              <a:rPr lang="ko-KR" altLang="en-US" sz="1200" b="0" dirty="0" err="1" smtClean="0"/>
              <a:t>신한카드전표등록의</a:t>
            </a:r>
            <a:r>
              <a:rPr lang="en-US" altLang="ko-KR" sz="1200" b="0" dirty="0" smtClean="0"/>
              <a:t> </a:t>
            </a:r>
            <a:r>
              <a:rPr lang="ko-KR" altLang="en-US" sz="1200" b="0" dirty="0" smtClean="0"/>
              <a:t>카드사용내역입력</a:t>
            </a:r>
            <a:r>
              <a:rPr lang="en-US" altLang="ko-KR" sz="1200" b="0" baseline="0" dirty="0" smtClean="0"/>
              <a:t> </a:t>
            </a:r>
            <a:r>
              <a:rPr lang="ko-KR" altLang="en-US" sz="1200" b="0" baseline="0" dirty="0" smtClean="0"/>
              <a:t>화면입니다</a:t>
            </a:r>
            <a:r>
              <a:rPr lang="en-US" altLang="ko-KR" sz="1200" b="0" baseline="0" dirty="0" smtClean="0"/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화면상단의 조회버튼을 눌러 과제를 조회하여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① 전표를 입력하기 위하여 신규 클릭합니다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ea typeface="+mn-ea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② 입력선택의 화살표를 눌려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카드사용내역을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ea typeface="+mn-ea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③ 카드종류 및 카드번호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ea typeface="+mn-ea"/>
              </a:rPr>
              <a:t>선택를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ea typeface="+mn-ea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카드번호가 나오지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ea typeface="+mn-ea"/>
              </a:rPr>
              <a:t>않을때는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ea typeface="+mn-ea"/>
              </a:rPr>
              <a:t>산학협력단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 담당자에게 연락하셔서 시스템에 카드가 등록되어 있는지 확인하시기 바랍니다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ea typeface="+mn-ea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④ 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RND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카드 사용내역조회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  <a:ea typeface="+mn-ea"/>
              </a:rPr>
              <a:t>박스를 클릭하여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ea typeface="+mn-ea"/>
              </a:rPr>
              <a:t>팝업창이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 열리면 사용내역 조회하여 더블클릭으로 선택하면 이 화면에 사용내역이 불러와집니다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ea typeface="+mn-ea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⑤ 노란색으로 표시된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ea typeface="+mn-ea"/>
              </a:rPr>
              <a:t>필수값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ea typeface="+mn-ea"/>
              </a:rPr>
              <a:t>입력칸에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ea typeface="+mn-ea"/>
              </a:rPr>
              <a:t> 해당 사용내역을 입력하고 마지막으로 ⑥ 입력이 완료되면 작업저장을 눌러 저장합니다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화면 아래쪽에 당구장 표시된 부분을 보시면 </a:t>
            </a:r>
            <a:r>
              <a:rPr lang="ko-KR" altLang="en-US" sz="1200" kern="0" spc="0" dirty="0" smtClean="0">
                <a:solidFill>
                  <a:srgbClr val="FF0000"/>
                </a:solidFill>
                <a:effectLst/>
                <a:ea typeface="+mn-ea"/>
              </a:rPr>
              <a:t>연구비 정산과 관련한 각종 양식을 다운로드 할 수 있습니다</a:t>
            </a:r>
            <a:r>
              <a:rPr lang="en-US" altLang="ko-KR" sz="1200" kern="0" spc="0" dirty="0" smtClean="0">
                <a:solidFill>
                  <a:srgbClr val="FF0000"/>
                </a:solidFill>
                <a:effectLst/>
                <a:latin typeface="+mn-lt"/>
              </a:rPr>
              <a:t>.</a:t>
            </a:r>
            <a:endParaRPr lang="ko-KR" altLang="en-US" sz="1000" kern="0" spc="0" dirty="0" smtClean="0">
              <a:solidFill>
                <a:srgbClr val="000000"/>
              </a:solidFill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89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dirty="0" smtClean="0"/>
              <a:t>RND-</a:t>
            </a:r>
            <a:r>
              <a:rPr lang="ko-KR" altLang="en-US" sz="1200" b="0" dirty="0" err="1" smtClean="0"/>
              <a:t>신한카드전표등록탭에서</a:t>
            </a:r>
            <a:r>
              <a:rPr lang="ko-KR" altLang="en-US" sz="1200" b="0" dirty="0" smtClean="0"/>
              <a:t> </a:t>
            </a:r>
            <a:r>
              <a:rPr lang="ko-KR" altLang="en-US" sz="1200" b="0" dirty="0" err="1" smtClean="0"/>
              <a:t>계좌이체전표입력하는</a:t>
            </a:r>
            <a:r>
              <a:rPr lang="ko-KR" altLang="en-US" sz="1200" b="0" dirty="0" smtClean="0"/>
              <a:t> 화면입니다</a:t>
            </a:r>
            <a:r>
              <a:rPr lang="en-US" altLang="ko-KR" sz="1200" b="0" dirty="0" smtClean="0"/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화면상단의 조회버튼을 눌러 과제를 조회하여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①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전표를 입력하기 위하여 신규를 클릭합니다 ② 입력선택에서 화살표를 눌러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계좌이체내역을 선택합니다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③ 노란색으로 표시된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필수값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입력칸에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사용내역을 입력합니다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여기서 중요한 부분은 </a:t>
            </a:r>
            <a:r>
              <a:rPr lang="ko-KR" altLang="en-US" sz="1200" kern="0" spc="0" dirty="0" err="1" smtClean="0">
                <a:solidFill>
                  <a:srgbClr val="000000"/>
                </a:solidFill>
                <a:effectLst/>
                <a:latin typeface="+mn-lt"/>
              </a:rPr>
              <a:t>수당성경비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 전표일 경우 기타소득여부에 ‘예’를 선택하여야 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ko-KR" altLang="en-US" sz="1200" kern="0" spc="0" dirty="0" smtClean="0">
                <a:solidFill>
                  <a:srgbClr val="000000"/>
                </a:solidFill>
                <a:effectLst/>
                <a:latin typeface="+mn-lt"/>
              </a:rPr>
              <a:t>④ 입력이 완료되면 작업저장을 눌러 저장합니다</a:t>
            </a:r>
            <a:r>
              <a:rPr lang="en-US" altLang="ko-KR" sz="1200" kern="0" spc="0" dirty="0" smtClean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B7D9-05F7-469B-8BCD-BF46F7D62D6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41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2B30-B9D3-4AB5-9408-D17A79ED1BB1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7A9D-FB34-471F-85BA-8104F32BA28C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B55C-0A00-4BA0-8E93-20E2BAEDF117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5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8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3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30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6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509D-89B3-47B2-91FC-EF15231D0D25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8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1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67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6D94-9AFB-46F8-8C0D-EC7DE2D5F4AB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19DA-A726-4011-A902-31C76CF8E9B8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AD1E-7646-41F4-A4B9-E6CC24BE2C31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7602-9908-4BE8-8A63-7217C19C1C41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603A-263E-4222-93E6-64813C786483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50BE-32C8-42F8-A0DA-BCDE85E36D87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F834-0772-4474-84A9-3AAF2CBDAEB9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C1A9-71AB-4C6E-9867-F8C6217584C9}" type="datetime1">
              <a:rPr lang="ko-KR" altLang="en-US" smtClean="0"/>
              <a:t>2015-02-21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E0BB-3918-4201-B9FD-DDBF7FE167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40496-BFD5-44DE-94DB-9BD1BE718A1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2015-02-21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E0BB-3918-4201-B9FD-DDBF7FE1672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96944" cy="1656184"/>
          </a:xfrm>
        </p:spPr>
        <p:txBody>
          <a:bodyPr>
            <a:normAutofit/>
          </a:bodyPr>
          <a:lstStyle/>
          <a:p>
            <a:r>
              <a:rPr lang="ko-KR" altLang="en-US" b="1" spc="-300" dirty="0" smtClean="0">
                <a:solidFill>
                  <a:schemeClr val="bg1"/>
                </a:solidFill>
                <a:latin typeface="+mj-ea"/>
              </a:rPr>
              <a:t>연구비 정산 절차 및 주요사항 안내</a:t>
            </a:r>
            <a:endParaRPr lang="ko-KR" altLang="en-US" b="1" spc="-3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716016" y="5517232"/>
            <a:ext cx="424847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o-KR" altLang="en-US" sz="2400" b="1" dirty="0" smtClean="0">
                <a:solidFill>
                  <a:schemeClr val="bg1"/>
                </a:solidFill>
                <a:latin typeface="+mj-ea"/>
              </a:rPr>
              <a:t>발표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</a:rPr>
              <a:t>: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</a:rPr>
              <a:t>산학협력단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</a:rPr>
              <a:t> 구현희</a:t>
            </a:r>
            <a:endParaRPr lang="ko-KR" altLang="en-US" sz="24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372200" y="347793"/>
            <a:ext cx="25202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ko-KR" altLang="en-US" sz="1600" b="1" dirty="0" err="1"/>
              <a:t>비씨카드전표등록</a:t>
            </a:r>
            <a:endParaRPr lang="en-US" altLang="ko-KR" sz="1600" b="1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전표처리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24355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메뉴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연구비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전표처리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신규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전표를 입력하기 위하여 신규 클릭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② 카드번호 선택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③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BC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카드사용내역조회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팝업창이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열리면 사용내역 조회하여 선택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더블클릭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④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사용내역 입력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노란색으로 표시된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필수값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입력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⑤ 작업저장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user\Desktop\설명회\캡쳐화면\비씨카드전표등록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013"/>
            <a:ext cx="6472707" cy="5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372200" y="347793"/>
            <a:ext cx="25202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ko-KR" altLang="en-US" sz="1600" b="1" dirty="0"/>
              <a:t>기타법인카드전표등록</a:t>
            </a:r>
            <a:endParaRPr lang="en-US" altLang="ko-KR" sz="1600" b="1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전표처리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795756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메뉴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연구비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전표처리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신규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전표를 입력하기 위하여 신규 클릭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② 사용내역 입력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노란색으로 표시된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필수값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입력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③ 작업저장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Users\user\Desktop\설명회\캡쳐화면\기타카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012"/>
            <a:ext cx="6470440" cy="5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372200" y="347793"/>
            <a:ext cx="25202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ko-KR" altLang="en-US" sz="1600" b="1" dirty="0"/>
              <a:t>계좌이체전표등록</a:t>
            </a:r>
            <a:endParaRPr lang="en-US" altLang="ko-KR" sz="1600" b="1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전표처리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998762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메뉴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연구비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전표처리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신규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전표를 입력하기 위하여 신규 클릭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② 사용내역 입력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노란색으로 표시된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필수값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입력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※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수당성경비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전표일 경우 기타소득여부에 ‘예’를 선택  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⑥ 작업저장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Users\user\Desktop\설명회\캡쳐화면\계좌이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013"/>
            <a:ext cx="6454084" cy="54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372200" y="347793"/>
            <a:ext cx="25202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ko-KR" altLang="en-US" sz="1600" b="1" dirty="0"/>
              <a:t>대여카드전표등록</a:t>
            </a:r>
            <a:endParaRPr lang="en-US" altLang="ko-KR" sz="1600" b="1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전표처리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61043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메뉴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연구비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전표처리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신규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전표를 입력하기 위하여 신규 클릭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② 카드번호 선택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③ 대여카드 사용내역조회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팝업창이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열리면 사용내역 조회하여 선택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더블클릭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④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사용내역 입력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노란색으로 표시된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필수값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입력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⑤ 작업저장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※ </a:t>
                      </a:r>
                      <a:r>
                        <a:rPr lang="ko-KR" altLang="en-US" sz="1200" kern="0" spc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대여카드 결제계좌번호는 자동으로 </a:t>
                      </a:r>
                      <a:r>
                        <a:rPr lang="ko-KR" altLang="en-US" sz="1200" kern="0" spc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세팅됩니다</a:t>
                      </a:r>
                      <a:r>
                        <a:rPr lang="en-US" altLang="ko-KR" sz="1200" kern="0" spc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C:\Users\user\Desktop\설명회\캡쳐화면\대여카드_면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013"/>
            <a:ext cx="6464596" cy="5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372200" y="178516"/>
            <a:ext cx="2520280" cy="781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ko-KR" altLang="en-US" sz="1600" b="1" dirty="0"/>
              <a:t>과세과제 </a:t>
            </a:r>
            <a:r>
              <a:rPr lang="ko-KR" altLang="en-US" sz="1600" b="1" dirty="0" smtClean="0"/>
              <a:t>전표등록</a:t>
            </a:r>
            <a:endParaRPr lang="en-US" altLang="ko-KR" sz="1600" b="1" dirty="0" smtClean="0"/>
          </a:p>
          <a:p>
            <a:pPr>
              <a:spcBef>
                <a:spcPct val="40000"/>
              </a:spcBef>
              <a:buSzPct val="70000"/>
              <a:defRPr/>
            </a:pPr>
            <a:r>
              <a:rPr lang="ko-KR" altLang="ko-KR" sz="1200" b="1" dirty="0" smtClean="0"/>
              <a:t>※</a:t>
            </a:r>
            <a:r>
              <a:rPr lang="en-US" altLang="ko-KR" sz="1200" b="1" dirty="0" smtClean="0"/>
              <a:t> </a:t>
            </a:r>
            <a:r>
              <a:rPr lang="ko-KR" altLang="en-US" sz="1200" b="1" dirty="0" smtClean="0"/>
              <a:t>부가세입력부분은 동일하게 적용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대표화면으로 안내</a:t>
            </a:r>
            <a:r>
              <a:rPr lang="en-US" altLang="ko-KR" sz="1200" b="1" dirty="0" smtClean="0"/>
              <a:t>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전표처리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64325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ko-KR" altLang="en-US" sz="1200" kern="0" spc="-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필독 </a:t>
                      </a:r>
                      <a:r>
                        <a:rPr lang="en-US" altLang="ko-KR" sz="1200" kern="0" spc="-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-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공제받지 못하는 매입세액</a:t>
                      </a:r>
                      <a:r>
                        <a:rPr lang="en-US" altLang="ko-KR" sz="1200" kern="0" spc="-1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]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공제받지 못하는 매입세액에 해당하는 경우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매입세액공제여부에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‘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아니오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’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를 선택하면 부가세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원으로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세팅됨</a:t>
                      </a: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매입세액공제여부에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‘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예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’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를 선택하면 부가세가 자동으로 계산되며 전표에 따라 원단위 수정가능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세금계산서 또는 전표에 기재된 사업자등록번호를 반드시 기재하여 작업저장</a:t>
                      </a: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C:\Users\user\Desktop\설명회\캡쳐화면\대여카드_과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16013"/>
            <a:ext cx="6450187" cy="54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707904" y="5085184"/>
            <a:ext cx="2520280" cy="5760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1" name="Picture 3" descr="C:\Users\user\Desktop\설명회\캡쳐화면\공제받지 못 하는 매입세액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2376264" cy="6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10814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메뉴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연구비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연구비신청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정산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교외연구비처리</a:t>
                      </a: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신규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정산차수를 생성하기 위하여 신규 클릭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② 신청구분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정산급금신청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선택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③ 전표사용구분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입력한 전표에 맞춰 선택합니다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전표종류에 따라 차수는 별도 생성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④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신청일자 입력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⑤ 저장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C:\Users\user\Desktop\설명회\캡쳐화면\교외연구비처리_면세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16013"/>
            <a:ext cx="6447641" cy="5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8460432" y="6204453"/>
            <a:ext cx="432048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2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216841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신청액이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원인 상태에서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더블클릭합니다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8460432" y="6204453"/>
            <a:ext cx="432048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C:\Users\user\Desktop\설명회\캡쳐화면\교외연구비처리_면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16013"/>
            <a:ext cx="6463873" cy="5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톱니 모양의 오른쪽 화살표 2"/>
          <p:cNvSpPr/>
          <p:nvPr/>
        </p:nvSpPr>
        <p:spPr>
          <a:xfrm rot="-7200000">
            <a:off x="3348759" y="3148204"/>
            <a:ext cx="286920" cy="21985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17153" y="325812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더블클릭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설명회\캡쳐화면\교외연구비처리_면세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013"/>
            <a:ext cx="6461000" cy="5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16096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입력한 전표의 비목의 라인을 </a:t>
                      </a:r>
                      <a:r>
                        <a:rPr lang="ko-KR" alt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더블클릭합니다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8460432" y="6204453"/>
            <a:ext cx="432048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톱니 모양의 오른쪽 화살표 2"/>
          <p:cNvSpPr/>
          <p:nvPr/>
        </p:nvSpPr>
        <p:spPr>
          <a:xfrm rot="-7200000">
            <a:off x="3875388" y="3354262"/>
            <a:ext cx="286920" cy="21985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85777" y="350489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더블클릭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36138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①해당차수에 입력할 전표를 선택하고 </a:t>
                      </a: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②추가를 클릭하면 전표가 위쪽으로 올라갑니다</a:t>
                      </a: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8460432" y="6204453"/>
            <a:ext cx="432048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7" name="Picture 3" descr="C:\Users\user\Desktop\설명회\캡쳐화면\교외연구비처리_면세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57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60640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전표가 위쪽으로 올라가면 전표가 추가된 것입니다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작업저장을 눌러 저장합니다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8460432" y="6204453"/>
            <a:ext cx="432048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 descr="C:\Users\user\Desktop\설명회\캡쳐화면\교외연구비처리_면세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4807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579911" y="6076866"/>
            <a:ext cx="576064" cy="25517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9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695700" y="1268414"/>
            <a:ext cx="4718538" cy="758825"/>
            <a:chOff x="2522" y="856"/>
            <a:chExt cx="3220" cy="414"/>
          </a:xfrm>
        </p:grpSpPr>
        <p:sp>
          <p:nvSpPr>
            <p:cNvPr id="2" name="모서리가 둥근 직사각형 48"/>
            <p:cNvSpPr/>
            <p:nvPr/>
          </p:nvSpPr>
          <p:spPr bwMode="auto">
            <a:xfrm>
              <a:off x="2522" y="856"/>
              <a:ext cx="3220" cy="4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5696"/>
                </a:gs>
                <a:gs pos="100000">
                  <a:srgbClr val="2E6093"/>
                </a:gs>
              </a:gsLst>
              <a:lin ang="18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chilly" dir="t">
                <a:rot lat="0" lon="0" rev="4200000"/>
              </a:lightRig>
            </a:scene3d>
            <a:sp3d prstMaterial="softEdge">
              <a:bevelT w="381000" h="127000"/>
              <a:bevelB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모서리가 둥근 직사각형 50"/>
            <p:cNvSpPr/>
            <p:nvPr/>
          </p:nvSpPr>
          <p:spPr bwMode="auto">
            <a:xfrm>
              <a:off x="2982" y="929"/>
              <a:ext cx="2668" cy="2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38100" dist="25400" dir="16200000">
                <a:prstClr val="black">
                  <a:alpha val="2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436" name="Rectangle 10"/>
            <p:cNvSpPr>
              <a:spLocks noChangeArrowheads="1"/>
            </p:cNvSpPr>
            <p:nvPr/>
          </p:nvSpPr>
          <p:spPr bwMode="auto">
            <a:xfrm>
              <a:off x="3029" y="984"/>
              <a:ext cx="2518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609600" indent="-609600">
                <a:tabLst>
                  <a:tab pos="482600" algn="l"/>
                </a:tabLst>
              </a:pPr>
              <a:r>
                <a:rPr lang="ko-KR" altLang="en-US" sz="2000" spc="-300" dirty="0" smtClean="0">
                  <a:solidFill>
                    <a:prstClr val="black"/>
                  </a:solidFill>
                  <a:latin typeface="HY울릉도B" pitchFamily="18" charset="-127"/>
                  <a:ea typeface="HY울릉도B" pitchFamily="18" charset="-127"/>
                </a:rPr>
                <a:t>대학행정정보시스템 연구비 정산  절차</a:t>
              </a:r>
              <a:endParaRPr lang="en-US" altLang="ko-KR" sz="2000" spc="-3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695700" y="2209801"/>
            <a:ext cx="4718538" cy="758825"/>
            <a:chOff x="2522" y="1444"/>
            <a:chExt cx="3220" cy="414"/>
          </a:xfrm>
        </p:grpSpPr>
        <p:sp>
          <p:nvSpPr>
            <p:cNvPr id="7" name="모서리가 둥근 직사각형 64"/>
            <p:cNvSpPr/>
            <p:nvPr/>
          </p:nvSpPr>
          <p:spPr bwMode="auto">
            <a:xfrm>
              <a:off x="2522" y="1444"/>
              <a:ext cx="3220" cy="4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5696"/>
                </a:gs>
                <a:gs pos="100000">
                  <a:srgbClr val="2E6093"/>
                </a:gs>
              </a:gsLst>
              <a:lin ang="18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chilly" dir="t">
                <a:rot lat="0" lon="0" rev="4200000"/>
              </a:lightRig>
            </a:scene3d>
            <a:sp3d prstMaterial="softEdge">
              <a:bevelT w="381000" h="127000"/>
              <a:bevelB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모서리가 둥근 직사각형 66"/>
            <p:cNvSpPr/>
            <p:nvPr/>
          </p:nvSpPr>
          <p:spPr bwMode="auto">
            <a:xfrm>
              <a:off x="2982" y="1517"/>
              <a:ext cx="2668" cy="2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38100" dist="25400" dir="16200000">
                <a:prstClr val="black">
                  <a:alpha val="2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431" name="Rectangle 10"/>
            <p:cNvSpPr>
              <a:spLocks noChangeArrowheads="1"/>
            </p:cNvSpPr>
            <p:nvPr/>
          </p:nvSpPr>
          <p:spPr bwMode="auto">
            <a:xfrm>
              <a:off x="3063" y="1563"/>
              <a:ext cx="245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609600" indent="-609600">
                <a:tabLst>
                  <a:tab pos="482600" algn="l"/>
                </a:tabLst>
              </a:pPr>
              <a:endParaRPr lang="ko-KR" altLang="en-US" sz="20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</p:grpSp>
      <p:pic>
        <p:nvPicPr>
          <p:cNvPr id="17412" name="Picture 21" descr="발표순서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77" y="908051"/>
            <a:ext cx="2995246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3779912" y="1340768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prstClr val="white"/>
                </a:solidFill>
                <a:latin typeface="휴먼둥근헤드라인" pitchFamily="18" charset="-127"/>
                <a:ea typeface="휴먼둥근헤드라인" pitchFamily="18" charset="-127"/>
              </a:rPr>
              <a:t>Ⅰ</a:t>
            </a:r>
            <a:endParaRPr lang="en-US" altLang="ko-KR" sz="3200" b="1" dirty="0">
              <a:ln w="19050"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831489" y="2338411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prstClr val="white"/>
                </a:solidFill>
                <a:latin typeface="휴먼둥근헤드라인" pitchFamily="18" charset="-127"/>
                <a:ea typeface="휴먼둥근헤드라인" pitchFamily="18" charset="-127"/>
              </a:rPr>
              <a:t>Ⅱ</a:t>
            </a:r>
            <a:endParaRPr lang="en-US" altLang="ko-KR" sz="3200" b="1" dirty="0">
              <a:ln w="19050"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3716216" y="3140968"/>
            <a:ext cx="4718538" cy="758825"/>
            <a:chOff x="2499" y="2035"/>
            <a:chExt cx="3220" cy="414"/>
          </a:xfrm>
        </p:grpSpPr>
        <p:sp>
          <p:nvSpPr>
            <p:cNvPr id="23" name="모서리가 둥근 직사각형 48"/>
            <p:cNvSpPr/>
            <p:nvPr/>
          </p:nvSpPr>
          <p:spPr bwMode="auto">
            <a:xfrm>
              <a:off x="2499" y="2035"/>
              <a:ext cx="3220" cy="4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5696"/>
                </a:gs>
                <a:gs pos="100000">
                  <a:srgbClr val="2E6093"/>
                </a:gs>
              </a:gsLst>
              <a:lin ang="180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chilly" dir="t">
                <a:rot lat="0" lon="0" rev="4200000"/>
              </a:lightRig>
            </a:scene3d>
            <a:sp3d prstMaterial="softEdge">
              <a:bevelT w="381000" h="127000"/>
              <a:bevelB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17420" name="모서리가 둥근 직사각형 5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7" y="2115"/>
              <a:ext cx="2672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51"/>
            <p:cNvSpPr txBox="1">
              <a:spLocks noChangeArrowheads="1"/>
            </p:cNvSpPr>
            <p:nvPr/>
          </p:nvSpPr>
          <p:spPr bwMode="auto">
            <a:xfrm>
              <a:off x="2999" y="2158"/>
              <a:ext cx="25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422" name="Rectangle 10"/>
            <p:cNvSpPr>
              <a:spLocks noChangeArrowheads="1"/>
            </p:cNvSpPr>
            <p:nvPr/>
          </p:nvSpPr>
          <p:spPr bwMode="auto">
            <a:xfrm>
              <a:off x="3007" y="2163"/>
              <a:ext cx="2563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609600" indent="-609600">
                <a:tabLst>
                  <a:tab pos="482600" algn="l"/>
                </a:tabLst>
              </a:pPr>
              <a:r>
                <a:rPr lang="ko-KR" altLang="en-US" sz="2000" dirty="0" smtClean="0">
                  <a:solidFill>
                    <a:prstClr val="black"/>
                  </a:solidFill>
                  <a:latin typeface="HY울릉도B" pitchFamily="18" charset="-127"/>
                  <a:ea typeface="HY울릉도B" pitchFamily="18" charset="-127"/>
                </a:rPr>
                <a:t>대여카드 정산관련 안내</a:t>
              </a:r>
              <a:endParaRPr lang="en-US" altLang="ko-KR" sz="2000" dirty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839361" y="3255560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prstClr val="white"/>
                </a:solidFill>
                <a:latin typeface="휴먼둥근헤드라인" pitchFamily="18" charset="-127"/>
                <a:ea typeface="휴먼둥근헤드라인" pitchFamily="18" charset="-127"/>
              </a:rPr>
              <a:t>Ⅲ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482562" y="2472999"/>
            <a:ext cx="3689838" cy="30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ko-KR" altLang="en-US" sz="2000" dirty="0" smtClean="0">
                <a:solidFill>
                  <a:prstClr val="black"/>
                </a:solidFill>
                <a:latin typeface="HY울릉도B" pitchFamily="18" charset="-127"/>
                <a:ea typeface="HY울릉도B" pitchFamily="18" charset="-127"/>
              </a:rPr>
              <a:t>물품용역계약서류 안내</a:t>
            </a:r>
            <a:endParaRPr lang="en-US" altLang="ko-KR" sz="2000" dirty="0">
              <a:solidFill>
                <a:prstClr val="black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93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09680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정산급금신청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비목별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탭을 선택하고 타 비목의 전표를 추가합니다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모든 비목의 전표를 추가하면 다시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정산급금신청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비목별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탭을 선택합니다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오른쪽 하단의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정산급금지급청구서출력</a:t>
                      </a: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② 정산세부내역서출력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을 클릭하여 청구서와 세부내역서를 출력하여 증빙과 함께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산학협력단으로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제출합니다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8460432" y="6204453"/>
            <a:ext cx="432048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4" name="Picture 2" descr="C:\Users\user\Desktop\설명회\캡쳐화면\교외연구비처리_면세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257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07704" y="2420888"/>
            <a:ext cx="720080" cy="43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8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10347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최종적으로 신청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정산목록조회 탭을 선택하면 </a:t>
                      </a: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전표종류별로 신청완료 상태인 정산차수를 확인할 수 있습니다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산학협력단에서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정산이 완료되면 신청완료 상태가 승인상태로 변경됩니다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C:\Users\user\Desktop\설명회\캡쳐화면\교외연구비처리_면세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48004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187624" y="2492896"/>
            <a:ext cx="3240360" cy="8640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8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_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과세과제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87775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비목별전표등록화면에서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매입세액공제여부에 따라 공급가액 및 부가세를 확인할 수 있습니다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8460432" y="6204453"/>
            <a:ext cx="432048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362" name="Picture 2" descr="C:\Users\user\Desktop\설명회\캡쳐화면\교외연구비처리_과세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8265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7824" y="2492896"/>
            <a:ext cx="1728192" cy="1008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_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과세과제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88414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정산급금신청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비목별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탭에서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금회신청액에는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공급가액의 합계만 표시됩니다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8460432" y="6204453"/>
            <a:ext cx="432048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6" name="Picture 2" descr="C:\Users\user\Desktop\설명회\캡쳐화면\교외연구비처리_과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44004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07704" y="2492896"/>
            <a:ext cx="720080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779912" y="2636912"/>
            <a:ext cx="504056" cy="9361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3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교외연구비처리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_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과세과제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45667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비목별집행현황을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클릭하면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집행액은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공급가액의 합이며 공제된 매입부가세를 확인할 수 있습니다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0" name="Picture 2" descr="C:\Users\user\Desktop\설명회\캡쳐화면\비목별집행현황_과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763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419872" y="3068960"/>
            <a:ext cx="1512168" cy="12241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7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6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77" y="862014"/>
            <a:ext cx="3308911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2565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연구과제 변경관리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ko-KR" altLang="en-US" sz="2500" dirty="0">
                <a:latin typeface="HY울릉도B" pitchFamily="18" charset="-127"/>
                <a:ea typeface="HY울릉도B" pitchFamily="18" charset="-127"/>
              </a:rPr>
              <a:t>대학행정정보시스템 정산 절차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5536" y="1836739"/>
            <a:ext cx="7677150" cy="1349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ko-KR" altLang="en-US" sz="1600" b="1" dirty="0"/>
              <a:t>변경가능 시기나 범위에 대해서는 지원기관의 규정 </a:t>
            </a:r>
            <a:r>
              <a:rPr lang="ko-KR" altLang="en-US" sz="1600" b="1" dirty="0" smtClean="0"/>
              <a:t>따름</a:t>
            </a:r>
            <a:endParaRPr lang="en-US" altLang="ko-KR" sz="1600" b="1" dirty="0" smtClean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ko-KR" altLang="en-US" sz="1600" b="1" dirty="0"/>
              <a:t>규정에서 별도로 규정하지 않는 경우 연구기간 내 </a:t>
            </a:r>
            <a:r>
              <a:rPr lang="ko-KR" altLang="en-US" sz="1600" b="1" dirty="0" smtClean="0"/>
              <a:t>변경</a:t>
            </a:r>
            <a:endParaRPr lang="en-US" altLang="ko-KR" sz="1600" b="1" dirty="0" smtClean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ko-KR" altLang="en-US" sz="1600" b="1" dirty="0"/>
              <a:t>연구기간 종료 후 연구비가 입금될 경우 입금 후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개월 </a:t>
            </a:r>
            <a:r>
              <a:rPr lang="ko-KR" altLang="en-US" sz="1600" b="1" dirty="0" smtClean="0"/>
              <a:t>이내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5250" y="3933056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실행예산변경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Line 193"/>
          <p:cNvSpPr>
            <a:spLocks noChangeShapeType="1"/>
          </p:cNvSpPr>
          <p:nvPr/>
        </p:nvSpPr>
        <p:spPr bwMode="auto">
          <a:xfrm>
            <a:off x="564978" y="4326853"/>
            <a:ext cx="2078463" cy="0"/>
          </a:xfrm>
          <a:prstGeom prst="line">
            <a:avLst/>
          </a:prstGeom>
          <a:noFill/>
          <a:ln w="19050">
            <a:solidFill>
              <a:srgbClr val="00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" name="Line 193"/>
          <p:cNvSpPr>
            <a:spLocks noChangeShapeType="1"/>
          </p:cNvSpPr>
          <p:nvPr/>
        </p:nvSpPr>
        <p:spPr bwMode="auto">
          <a:xfrm>
            <a:off x="555681" y="3901684"/>
            <a:ext cx="2087760" cy="0"/>
          </a:xfrm>
          <a:prstGeom prst="line">
            <a:avLst/>
          </a:prstGeom>
          <a:noFill/>
          <a:ln w="19050">
            <a:solidFill>
              <a:srgbClr val="00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" name="직사각형 23"/>
          <p:cNvSpPr/>
          <p:nvPr/>
        </p:nvSpPr>
        <p:spPr bwMode="auto">
          <a:xfrm>
            <a:off x="423888" y="3834821"/>
            <a:ext cx="449874" cy="487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600"/>
          </a:p>
        </p:txBody>
      </p:sp>
      <p:sp>
        <p:nvSpPr>
          <p:cNvPr id="25" name="직사각형 24"/>
          <p:cNvSpPr/>
          <p:nvPr/>
        </p:nvSpPr>
        <p:spPr bwMode="auto">
          <a:xfrm>
            <a:off x="470781" y="3898321"/>
            <a:ext cx="426427" cy="458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sz="1600" dirty="0">
              <a:solidFill>
                <a:schemeClr val="tx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6498" y="4941168"/>
            <a:ext cx="194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참여연구원변경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Line 193"/>
          <p:cNvSpPr>
            <a:spLocks noChangeShapeType="1"/>
          </p:cNvSpPr>
          <p:nvPr/>
        </p:nvSpPr>
        <p:spPr bwMode="auto">
          <a:xfrm>
            <a:off x="546226" y="5334965"/>
            <a:ext cx="2297582" cy="0"/>
          </a:xfrm>
          <a:prstGeom prst="line">
            <a:avLst/>
          </a:prstGeom>
          <a:noFill/>
          <a:ln w="19050">
            <a:solidFill>
              <a:srgbClr val="00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" name="Line 193"/>
          <p:cNvSpPr>
            <a:spLocks noChangeShapeType="1"/>
          </p:cNvSpPr>
          <p:nvPr/>
        </p:nvSpPr>
        <p:spPr bwMode="auto">
          <a:xfrm>
            <a:off x="536928" y="4909796"/>
            <a:ext cx="2306879" cy="0"/>
          </a:xfrm>
          <a:prstGeom prst="line">
            <a:avLst/>
          </a:prstGeom>
          <a:noFill/>
          <a:ln w="19050">
            <a:solidFill>
              <a:srgbClr val="00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9" name="직사각형 28"/>
          <p:cNvSpPr/>
          <p:nvPr/>
        </p:nvSpPr>
        <p:spPr bwMode="auto">
          <a:xfrm>
            <a:off x="405136" y="4842933"/>
            <a:ext cx="449874" cy="487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600"/>
          </a:p>
        </p:txBody>
      </p:sp>
      <p:sp>
        <p:nvSpPr>
          <p:cNvPr id="30" name="직사각형 29"/>
          <p:cNvSpPr/>
          <p:nvPr/>
        </p:nvSpPr>
        <p:spPr bwMode="auto">
          <a:xfrm>
            <a:off x="452029" y="4906433"/>
            <a:ext cx="426427" cy="458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600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sz="1600" dirty="0">
              <a:solidFill>
                <a:schemeClr val="tx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7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예산변경신청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65516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메뉴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연구과제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연구비변경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예산변경신청</a:t>
                      </a: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신규 클릭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변경신청예산이 빈칸으로 생성됩니다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②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변경신청예산에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변경후예산을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입력합니다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바뀌지 않는 예산도 입력합니다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.(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하단 합계가 동일하도록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총연구비가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변경되는 경우 제외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③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작업저장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④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변경신청서출력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예산변경신청서를 출력하여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산학협력단에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제출합니다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4" name="Picture 2" descr="C:\Users\user\Desktop\설명회\캡쳐화면\예산변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649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연구</a:t>
            </a:r>
            <a:r>
              <a:rPr lang="ko-KR" altLang="en-US" sz="2500" dirty="0">
                <a:latin typeface="HY울릉도B" pitchFamily="18" charset="-127"/>
                <a:ea typeface="HY울릉도B" pitchFamily="18" charset="-127"/>
              </a:rPr>
              <a:t>원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변경신청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66459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메뉴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연구과제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참여연구원변경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참여연구원변경처리</a:t>
                      </a: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변경신청 탭을 선택합니다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②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신규를 클릭하여 신청사수를 생성합니다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③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신청일 및 변경사유를 입력합니다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④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저장을 클릭하여 신청차수를 일단 저장합니다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⑤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신규 진입 연구원은 신규를 클릭한 후 돋보기를 눌러 조회 후 입력합니다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⑥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참여일자가 변경되는 연구원의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변경후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내역을 입력합니다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⑦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저장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⑧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변경신청서출력 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연구원변경신청서를 출력하여 </a:t>
                      </a:r>
                      <a:r>
                        <a:rPr lang="ko-KR" altLang="en-US" sz="1200" kern="0" spc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산학협력단에</a:t>
                      </a:r>
                      <a:r>
                        <a:rPr lang="ko-KR" altLang="en-US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제출합니다</a:t>
                      </a:r>
                      <a:r>
                        <a:rPr lang="en-US" altLang="ko-KR" sz="1200" kern="0" spc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C:\Users\user\Desktop\설명회\캡쳐화면\연구원변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4863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6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77" y="862014"/>
            <a:ext cx="30928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1978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lang="ko-KR" altLang="en-US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제출증빙서류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ko-KR" altLang="en-US" sz="2500" dirty="0">
                <a:latin typeface="HY울릉도B" pitchFamily="18" charset="-127"/>
                <a:ea typeface="HY울릉도B" pitchFamily="18" charset="-127"/>
              </a:rPr>
              <a:t>대학행정정보시스템 정산 절차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24254" y="1665289"/>
            <a:ext cx="8168512" cy="4119264"/>
            <a:chOff x="624254" y="1665289"/>
            <a:chExt cx="8168512" cy="3276692"/>
          </a:xfrm>
        </p:grpSpPr>
        <p:sp>
          <p:nvSpPr>
            <p:cNvPr id="6" name="TextBox 5"/>
            <p:cNvSpPr txBox="1"/>
            <p:nvPr/>
          </p:nvSpPr>
          <p:spPr>
            <a:xfrm>
              <a:off x="1115616" y="1763524"/>
              <a:ext cx="748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연구비 정산서</a:t>
              </a:r>
              <a:r>
                <a:rPr lang="en-US" altLang="ko-KR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지급청구서</a:t>
              </a:r>
              <a:r>
                <a:rPr lang="en-US" altLang="ko-KR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제출 시 제출증빙서류</a:t>
              </a:r>
              <a:r>
                <a:rPr lang="en-US" altLang="ko-KR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기본적 필요서류</a:t>
              </a:r>
              <a:r>
                <a:rPr lang="en-US" altLang="ko-KR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115616" y="2204864"/>
              <a:ext cx="7677150" cy="27371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3"/>
                </a:buBlip>
                <a:defRPr/>
              </a:pPr>
              <a:r>
                <a:rPr lang="ko-KR" altLang="en-US" sz="1600" b="1" dirty="0"/>
                <a:t>지원기관 규정이 있는 경우</a:t>
              </a:r>
              <a:r>
                <a:rPr lang="en-US" altLang="ko-KR" sz="1600" b="1" dirty="0"/>
                <a:t>, </a:t>
              </a:r>
              <a:r>
                <a:rPr lang="ko-KR" altLang="en-US" sz="1600" b="1" dirty="0"/>
                <a:t>지원기관의 규정을 </a:t>
              </a:r>
              <a:r>
                <a:rPr lang="ko-KR" altLang="en-US" sz="1600" b="1" dirty="0" smtClean="0"/>
                <a:t>따름</a:t>
              </a:r>
              <a:endParaRPr lang="en-US" altLang="ko-KR" sz="1600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3"/>
                </a:buBlip>
                <a:defRPr/>
              </a:pPr>
              <a:r>
                <a:rPr lang="ko-KR" altLang="en-US" sz="1600" b="1" dirty="0" smtClean="0"/>
                <a:t>영수증 첨부지 </a:t>
              </a:r>
              <a:r>
                <a:rPr lang="en-US" altLang="ko-KR" sz="1600" b="1" dirty="0" smtClean="0"/>
                <a:t>:</a:t>
              </a:r>
              <a:r>
                <a:rPr lang="ko-KR" altLang="en-US" sz="1600" b="1" dirty="0"/>
                <a:t> 세금계산서 또는 신용카드 영수증</a:t>
              </a:r>
              <a:r>
                <a:rPr lang="en-US" altLang="ko-KR" sz="1600" b="1" dirty="0"/>
                <a:t>, </a:t>
              </a:r>
              <a:r>
                <a:rPr lang="ko-KR" altLang="en-US" sz="1600" b="1" dirty="0" smtClean="0"/>
                <a:t>거래명세서</a:t>
              </a:r>
              <a:r>
                <a:rPr lang="en-US" altLang="ko-KR" sz="1600" b="1" dirty="0"/>
                <a:t> </a:t>
              </a:r>
              <a:r>
                <a:rPr lang="ko-KR" altLang="en-US" sz="1600" b="1" dirty="0" smtClean="0"/>
                <a:t>붙여서 제출</a:t>
              </a:r>
              <a:endParaRPr lang="en-US" altLang="ko-KR" sz="1600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3"/>
                </a:buBlip>
                <a:defRPr/>
              </a:pPr>
              <a:r>
                <a:rPr lang="ko-KR" altLang="en-US" sz="1600" b="1" dirty="0" smtClean="0"/>
                <a:t>회의비 </a:t>
              </a:r>
              <a:r>
                <a:rPr lang="en-US" altLang="ko-KR" sz="1600" b="1" dirty="0" smtClean="0"/>
                <a:t>- </a:t>
              </a:r>
              <a:r>
                <a:rPr lang="ko-KR" altLang="en-US" sz="1600" b="1" dirty="0" smtClean="0"/>
                <a:t>회의록</a:t>
              </a:r>
              <a:r>
                <a:rPr lang="en-US" altLang="ko-KR" sz="1600" b="1" dirty="0"/>
                <a:t>(1</a:t>
              </a:r>
              <a:r>
                <a:rPr lang="ko-KR" altLang="en-US" sz="1600" b="1" dirty="0"/>
                <a:t>인당 </a:t>
              </a:r>
              <a:r>
                <a:rPr lang="en-US" altLang="ko-KR" sz="1600" b="1" dirty="0"/>
                <a:t>4</a:t>
              </a:r>
              <a:r>
                <a:rPr lang="ko-KR" altLang="en-US" sz="1600" b="1" dirty="0"/>
                <a:t>만원</a:t>
              </a:r>
              <a:r>
                <a:rPr lang="en-US" altLang="ko-KR" sz="1600" b="1" dirty="0"/>
                <a:t>) : </a:t>
              </a:r>
              <a:r>
                <a:rPr lang="ko-KR" altLang="en-US" sz="1600" dirty="0"/>
                <a:t>지방자치단체 세출예산 집행기준</a:t>
              </a:r>
              <a:r>
                <a:rPr lang="en-US" altLang="ko-KR" sz="1600" dirty="0"/>
                <a:t>(</a:t>
              </a:r>
              <a:r>
                <a:rPr lang="ko-KR" altLang="en-US" sz="1600" dirty="0"/>
                <a:t>업무추진비</a:t>
              </a:r>
              <a:r>
                <a:rPr lang="en-US" altLang="ko-KR" sz="1600" dirty="0" smtClean="0"/>
                <a:t>)</a:t>
              </a:r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3"/>
                </a:buBlip>
                <a:defRPr/>
              </a:pPr>
              <a:r>
                <a:rPr lang="ko-KR" altLang="en-US" sz="1600" b="1" dirty="0" smtClean="0"/>
                <a:t>여비 </a:t>
              </a:r>
              <a:r>
                <a:rPr lang="en-US" altLang="ko-KR" sz="1600" b="1" dirty="0" smtClean="0"/>
                <a:t>- </a:t>
              </a:r>
              <a:r>
                <a:rPr lang="ko-KR" altLang="en-US" sz="1600" b="1" dirty="0" smtClean="0"/>
                <a:t>여비정산서</a:t>
              </a:r>
              <a:r>
                <a:rPr lang="en-US" altLang="ko-KR" sz="1600" b="1" dirty="0"/>
                <a:t>,(</a:t>
              </a:r>
              <a:r>
                <a:rPr lang="ko-KR" altLang="en-US" sz="1600" b="1" dirty="0"/>
                <a:t>출장신청서</a:t>
              </a:r>
              <a:r>
                <a:rPr lang="en-US" altLang="ko-KR" sz="1600" b="1" dirty="0"/>
                <a:t>,</a:t>
              </a:r>
              <a:r>
                <a:rPr lang="ko-KR" altLang="en-US" sz="1600" b="1" dirty="0" smtClean="0"/>
                <a:t>출장결과보고서 등</a:t>
              </a:r>
              <a:r>
                <a:rPr lang="en-US" altLang="ko-KR" sz="1600" b="1" dirty="0" smtClean="0"/>
                <a:t>)</a:t>
              </a:r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3"/>
                </a:buBlip>
                <a:defRPr/>
              </a:pPr>
              <a:r>
                <a:rPr lang="ko-KR" altLang="en-US" sz="1600" b="1" dirty="0" err="1" smtClean="0"/>
                <a:t>수당성경비</a:t>
              </a:r>
              <a:r>
                <a:rPr lang="ko-KR" altLang="en-US" sz="1600" b="1" dirty="0" smtClean="0"/>
                <a:t> </a:t>
              </a:r>
              <a:r>
                <a:rPr lang="en-US" altLang="ko-KR" sz="1600" b="1" dirty="0" smtClean="0"/>
                <a:t>- </a:t>
              </a:r>
              <a:r>
                <a:rPr lang="ko-KR" altLang="en-US" sz="1600" b="1" dirty="0" smtClean="0"/>
                <a:t>청구서작성</a:t>
              </a:r>
              <a:r>
                <a:rPr lang="en-US" altLang="ko-KR" sz="1600" b="1" dirty="0"/>
                <a:t>(</a:t>
              </a:r>
              <a:r>
                <a:rPr lang="ko-KR" altLang="en-US" sz="1600" spc="-300" dirty="0"/>
                <a:t>자문료 청구서</a:t>
              </a:r>
              <a:r>
                <a:rPr lang="en-US" altLang="ko-KR" sz="1600" spc="-300" dirty="0"/>
                <a:t>, </a:t>
              </a:r>
              <a:r>
                <a:rPr lang="ko-KR" altLang="en-US" sz="1600" spc="-300" dirty="0"/>
                <a:t>연구활동비 청구서</a:t>
              </a:r>
              <a:r>
                <a:rPr lang="en-US" altLang="ko-KR" sz="1600" spc="-300" dirty="0"/>
                <a:t>, </a:t>
              </a:r>
              <a:r>
                <a:rPr lang="ko-KR" altLang="en-US" sz="1600" spc="-300" dirty="0" err="1"/>
                <a:t>아르바이트비</a:t>
              </a:r>
              <a:r>
                <a:rPr lang="ko-KR" altLang="en-US" sz="1600" spc="-300" dirty="0"/>
                <a:t> 청구서 등</a:t>
              </a:r>
              <a:r>
                <a:rPr lang="en-US" altLang="ko-KR" sz="1600" b="1" dirty="0" smtClean="0"/>
                <a:t>)</a:t>
              </a:r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600" b="1" dirty="0"/>
                <a:t> </a:t>
              </a:r>
              <a:r>
                <a:rPr lang="en-US" altLang="ko-KR" sz="1600" b="1" dirty="0" smtClean="0"/>
                <a:t>                 - </a:t>
              </a:r>
              <a:r>
                <a:rPr lang="ko-KR" altLang="en-US" sz="1600" b="1" dirty="0" smtClean="0"/>
                <a:t>관련증빙</a:t>
              </a:r>
              <a:r>
                <a:rPr lang="en-US" altLang="ko-KR" sz="1600" b="1" dirty="0"/>
                <a:t>(</a:t>
              </a:r>
              <a:r>
                <a:rPr lang="ko-KR" altLang="en-US" sz="1600" dirty="0"/>
                <a:t>자문자료</a:t>
              </a:r>
              <a:r>
                <a:rPr lang="en-US" altLang="ko-KR" sz="1600" dirty="0"/>
                <a:t>, </a:t>
              </a:r>
              <a:r>
                <a:rPr lang="ko-KR" altLang="en-US" sz="1600" dirty="0"/>
                <a:t>아르바이트일지 등</a:t>
              </a:r>
              <a:r>
                <a:rPr lang="en-US" altLang="ko-KR" sz="1600" b="1" dirty="0" smtClean="0"/>
                <a:t>)</a:t>
              </a:r>
            </a:p>
            <a:p>
              <a:pPr>
                <a:spcBef>
                  <a:spcPct val="40000"/>
                </a:spcBef>
                <a:buSzPct val="70000"/>
                <a:defRPr/>
              </a:pPr>
              <a:endParaRPr lang="en-US" altLang="ko-KR" sz="1600" b="1" dirty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600" b="1" dirty="0" smtClean="0"/>
                <a:t>※ </a:t>
              </a:r>
              <a:r>
                <a:rPr lang="ko-KR" altLang="en-US" sz="1600" b="1" dirty="0" smtClean="0"/>
                <a:t>주민등록번호 수집 관련 </a:t>
              </a:r>
              <a:r>
                <a:rPr lang="en-US" altLang="ko-KR" sz="1600" b="1" dirty="0" smtClean="0"/>
                <a:t>: </a:t>
              </a:r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ko-KR" altLang="en-US" sz="1600" spc="-300" dirty="0" smtClean="0"/>
                <a:t>기타소득자의 </a:t>
              </a:r>
              <a:r>
                <a:rPr lang="ko-KR" altLang="en-US" sz="1600" spc="-300" dirty="0"/>
                <a:t>경우 소득세법에 의거하여 주민등록번호 수집이 가능</a:t>
              </a:r>
              <a:r>
                <a:rPr lang="en-US" altLang="ko-KR" sz="1600" spc="-300" dirty="0"/>
                <a:t>, </a:t>
              </a:r>
              <a:r>
                <a:rPr lang="ko-KR" altLang="en-US" sz="1600" spc="-300" dirty="0"/>
                <a:t>반드시 </a:t>
              </a:r>
              <a:r>
                <a:rPr lang="ko-KR" altLang="en-US" sz="1600" spc="-300" dirty="0" smtClean="0"/>
                <a:t>기재</a:t>
              </a:r>
              <a:endParaRPr lang="en-US" altLang="ko-KR" sz="1600" spc="-300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endParaRPr lang="en-US" altLang="ko-KR" sz="1600" b="1" dirty="0" smtClean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756046" y="1732152"/>
              <a:ext cx="7488361" cy="425169"/>
              <a:chOff x="684037" y="1732152"/>
              <a:chExt cx="9405092" cy="425169"/>
            </a:xfrm>
          </p:grpSpPr>
          <p:sp>
            <p:nvSpPr>
              <p:cNvPr id="45" name="Line 193"/>
              <p:cNvSpPr>
                <a:spLocks noChangeShapeType="1"/>
              </p:cNvSpPr>
              <p:nvPr/>
            </p:nvSpPr>
            <p:spPr bwMode="auto">
              <a:xfrm>
                <a:off x="695715" y="2157321"/>
                <a:ext cx="9393414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" name="Line 193"/>
              <p:cNvSpPr>
                <a:spLocks noChangeShapeType="1"/>
              </p:cNvSpPr>
              <p:nvPr/>
            </p:nvSpPr>
            <p:spPr bwMode="auto">
              <a:xfrm>
                <a:off x="684037" y="1732152"/>
                <a:ext cx="9405092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7" name="그룹 33"/>
            <p:cNvGrpSpPr>
              <a:grpSpLocks/>
            </p:cNvGrpSpPr>
            <p:nvPr/>
          </p:nvGrpSpPr>
          <p:grpSpPr bwMode="auto">
            <a:xfrm>
              <a:off x="624254" y="1665289"/>
              <a:ext cx="473320" cy="522287"/>
              <a:chOff x="490592" y="1636836"/>
              <a:chExt cx="512728" cy="522164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490592" y="1636836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541389" y="1700321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(1)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76443"/>
              </p:ext>
            </p:extLst>
          </p:nvPr>
        </p:nvGraphicFramePr>
        <p:xfrm>
          <a:off x="1156189" y="5445224"/>
          <a:ext cx="7376250" cy="1159374"/>
        </p:xfrm>
        <a:graphic>
          <a:graphicData uri="http://schemas.openxmlformats.org/drawingml/2006/table">
            <a:tbl>
              <a:tblPr/>
              <a:tblGrid>
                <a:gridCol w="1183563"/>
                <a:gridCol w="1728192"/>
                <a:gridCol w="4464495"/>
              </a:tblGrid>
              <a:tr h="21602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법률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수집주체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법적용대상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소득세법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원천징수의무자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기타소득을 지급할 때 원천징수영수증을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발급해야하며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영수증에 주민등록번호 기재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2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971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입찰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</a:t>
            </a:r>
            <a:endParaRPr lang="en-US" altLang="ko-KR" sz="28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l" eaLnBrk="1" latinLnBrk="1" hangingPunct="1">
              <a:lnSpc>
                <a:spcPct val="100000"/>
              </a:lnSpc>
              <a:tabLst>
                <a:tab pos="482600" algn="l"/>
              </a:tabLst>
            </a:pPr>
            <a:r>
              <a:rPr lang="ko-KR" altLang="en-US" sz="25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물품 용역 계약 서류 안내</a:t>
            </a:r>
            <a:endParaRPr lang="en-US" altLang="ko-KR" sz="25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23527" y="1116014"/>
            <a:ext cx="8168513" cy="5392285"/>
            <a:chOff x="624253" y="1665290"/>
            <a:chExt cx="8168513" cy="5392285"/>
          </a:xfrm>
        </p:grpSpPr>
        <p:sp>
          <p:nvSpPr>
            <p:cNvPr id="6" name="TextBox 5"/>
            <p:cNvSpPr txBox="1"/>
            <p:nvPr/>
          </p:nvSpPr>
          <p:spPr>
            <a:xfrm>
              <a:off x="1115616" y="1763524"/>
              <a:ext cx="591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서울시립대학교 학술연구비 계약업무 처리 절차에 따름</a:t>
              </a: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97573" y="2880135"/>
              <a:ext cx="7677150" cy="454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lnSpc>
                  <a:spcPct val="150000"/>
                </a:lnSpc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지방자치단체를 당사자로 하는 계약에 관한 법률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시행령</a:t>
              </a:r>
              <a:r>
                <a:rPr lang="en-US" altLang="ko-KR" b="1" dirty="0"/>
                <a:t>, </a:t>
              </a:r>
              <a:r>
                <a:rPr lang="ko-KR" altLang="en-US" b="1" dirty="0" smtClean="0"/>
                <a:t>시행규칙</a:t>
              </a:r>
              <a:endParaRPr lang="en-US" altLang="ko-KR" b="1" dirty="0" smtClean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756046" y="1732152"/>
              <a:ext cx="6276921" cy="3799195"/>
              <a:chOff x="684037" y="1732152"/>
              <a:chExt cx="7883567" cy="3799195"/>
            </a:xfrm>
          </p:grpSpPr>
          <p:sp>
            <p:nvSpPr>
              <p:cNvPr id="45" name="Line 193"/>
              <p:cNvSpPr>
                <a:spLocks noChangeShapeType="1"/>
              </p:cNvSpPr>
              <p:nvPr/>
            </p:nvSpPr>
            <p:spPr bwMode="auto">
              <a:xfrm>
                <a:off x="695715" y="2157321"/>
                <a:ext cx="7871889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" name="Line 193"/>
              <p:cNvSpPr>
                <a:spLocks noChangeShapeType="1"/>
              </p:cNvSpPr>
              <p:nvPr/>
            </p:nvSpPr>
            <p:spPr bwMode="auto">
              <a:xfrm>
                <a:off x="684037" y="1732152"/>
                <a:ext cx="7883565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" name="Line 193"/>
              <p:cNvSpPr>
                <a:spLocks noChangeShapeType="1"/>
              </p:cNvSpPr>
              <p:nvPr/>
            </p:nvSpPr>
            <p:spPr bwMode="auto">
              <a:xfrm>
                <a:off x="695714" y="2840963"/>
                <a:ext cx="2083778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" name="Line 193"/>
              <p:cNvSpPr>
                <a:spLocks noChangeShapeType="1"/>
              </p:cNvSpPr>
              <p:nvPr/>
            </p:nvSpPr>
            <p:spPr bwMode="auto">
              <a:xfrm>
                <a:off x="695716" y="2437068"/>
                <a:ext cx="2083777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" name="Line 193"/>
              <p:cNvSpPr>
                <a:spLocks noChangeShapeType="1"/>
              </p:cNvSpPr>
              <p:nvPr/>
            </p:nvSpPr>
            <p:spPr bwMode="auto">
              <a:xfrm>
                <a:off x="695714" y="3823786"/>
                <a:ext cx="3440367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Line 193"/>
              <p:cNvSpPr>
                <a:spLocks noChangeShapeType="1"/>
              </p:cNvSpPr>
              <p:nvPr/>
            </p:nvSpPr>
            <p:spPr bwMode="auto">
              <a:xfrm>
                <a:off x="695715" y="3419891"/>
                <a:ext cx="3440364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" name="Line 193"/>
              <p:cNvSpPr>
                <a:spLocks noChangeShapeType="1"/>
              </p:cNvSpPr>
              <p:nvPr/>
            </p:nvSpPr>
            <p:spPr bwMode="auto">
              <a:xfrm>
                <a:off x="718374" y="5531347"/>
                <a:ext cx="3440367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" name="Line 193"/>
              <p:cNvSpPr>
                <a:spLocks noChangeShapeType="1"/>
              </p:cNvSpPr>
              <p:nvPr/>
            </p:nvSpPr>
            <p:spPr bwMode="auto">
              <a:xfrm>
                <a:off x="718375" y="5127452"/>
                <a:ext cx="3440364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7" name="그룹 33"/>
            <p:cNvGrpSpPr>
              <a:grpSpLocks/>
            </p:cNvGrpSpPr>
            <p:nvPr/>
          </p:nvGrpSpPr>
          <p:grpSpPr bwMode="auto">
            <a:xfrm>
              <a:off x="624253" y="1665290"/>
              <a:ext cx="491362" cy="3896315"/>
              <a:chOff x="490591" y="1636836"/>
              <a:chExt cx="532272" cy="3895396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490592" y="1636836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541389" y="1700321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(1)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490591" y="2320317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541388" y="2383802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(2)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490591" y="3302908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541388" y="3366393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(3)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510135" y="5010066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560932" y="5073553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(4)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15615" y="2447166"/>
              <a:ext cx="130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적용법령</a:t>
              </a: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15615" y="3429989"/>
              <a:ext cx="238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연구책임자 직접구매</a:t>
              </a: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1097574" y="3854042"/>
              <a:ext cx="7677150" cy="10341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en-US" altLang="ko-KR" b="1" dirty="0"/>
                <a:t>500</a:t>
              </a:r>
              <a:r>
                <a:rPr lang="ko-KR" altLang="en-US" b="1" dirty="0"/>
                <a:t>만원 이하</a:t>
              </a:r>
              <a:r>
                <a:rPr lang="en-US" altLang="ko-KR" b="1" dirty="0"/>
                <a:t>(</a:t>
              </a:r>
              <a:r>
                <a:rPr lang="ko-KR" altLang="en-US" b="1" dirty="0"/>
                <a:t>부가가치세 미포함</a:t>
              </a:r>
              <a:r>
                <a:rPr lang="en-US" altLang="ko-KR" b="1" dirty="0" smtClean="0"/>
                <a:t>)</a:t>
              </a:r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구매결의서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산출기초조사서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견적서</a:t>
              </a:r>
              <a:r>
                <a:rPr lang="en-US" altLang="ko-KR" b="1" dirty="0"/>
                <a:t>(</a:t>
              </a:r>
              <a:r>
                <a:rPr lang="ko-KR" altLang="en-US" b="1" dirty="0" err="1"/>
                <a:t>타견적</a:t>
              </a:r>
              <a:r>
                <a:rPr lang="ko-KR" altLang="en-US" b="1" dirty="0"/>
                <a:t> 포함</a:t>
              </a:r>
              <a:r>
                <a:rPr lang="en-US" altLang="ko-KR" b="1" dirty="0"/>
                <a:t>), </a:t>
              </a:r>
              <a:r>
                <a:rPr lang="ko-KR" altLang="en-US" b="1" dirty="0"/>
                <a:t>영수증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카드전표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세금계산서 등</a:t>
              </a:r>
              <a:r>
                <a:rPr lang="en-US" altLang="ko-KR" b="1" dirty="0"/>
                <a:t>), </a:t>
              </a:r>
              <a:r>
                <a:rPr lang="ko-KR" altLang="en-US" b="1" dirty="0"/>
                <a:t>물품검수조서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기자재 목록</a:t>
              </a:r>
              <a:endParaRPr lang="en-US" altLang="ko-KR" b="1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33657" y="5137550"/>
              <a:ext cx="238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일반수의계</a:t>
              </a:r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약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1115616" y="5635647"/>
              <a:ext cx="7677150" cy="14219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일반 수의계약 대상인 물품</a:t>
              </a:r>
              <a:r>
                <a:rPr lang="en-US" altLang="ko-KR" b="1" dirty="0"/>
                <a:t>․</a:t>
              </a:r>
              <a:r>
                <a:rPr lang="ko-KR" altLang="en-US" b="1" dirty="0"/>
                <a:t>용역</a:t>
              </a:r>
              <a:r>
                <a:rPr lang="en-US" altLang="ko-KR" b="1" dirty="0"/>
                <a:t>, 2,000</a:t>
              </a:r>
              <a:r>
                <a:rPr lang="ko-KR" altLang="en-US" b="1" dirty="0"/>
                <a:t>만원 이하 </a:t>
              </a:r>
              <a:r>
                <a:rPr lang="ko-KR" altLang="en-US" b="1" dirty="0" smtClean="0"/>
                <a:t>공사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spc="-150" dirty="0"/>
                <a:t>구매요청서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산출기초조사서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견적서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청렴계약이행서약서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 smtClean="0"/>
                <a:t>수의계약사유서</a:t>
              </a:r>
              <a:endParaRPr lang="en-US" altLang="ko-KR" b="1" spc="-150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spc="-150" dirty="0"/>
                <a:t>납품</a:t>
              </a:r>
              <a:r>
                <a:rPr lang="en-US" altLang="ko-KR" b="1" spc="-150" dirty="0"/>
                <a:t>(</a:t>
              </a:r>
              <a:r>
                <a:rPr lang="ko-KR" altLang="en-US" b="1" spc="-150" dirty="0"/>
                <a:t>준공</a:t>
              </a:r>
              <a:r>
                <a:rPr lang="en-US" altLang="ko-KR" b="1" spc="-150" dirty="0"/>
                <a:t>) </a:t>
              </a:r>
              <a:r>
                <a:rPr lang="ko-KR" altLang="en-US" b="1" spc="-150" dirty="0"/>
                <a:t>후 영수증</a:t>
              </a:r>
              <a:r>
                <a:rPr lang="en-US" altLang="ko-KR" b="1" spc="-150" dirty="0"/>
                <a:t>(</a:t>
              </a:r>
              <a:r>
                <a:rPr lang="ko-KR" altLang="en-US" b="1" spc="-150" dirty="0"/>
                <a:t>카드전표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세금계산서 등</a:t>
              </a:r>
              <a:r>
                <a:rPr lang="en-US" altLang="ko-KR" b="1" spc="-150" dirty="0"/>
                <a:t>), </a:t>
              </a:r>
              <a:r>
                <a:rPr lang="ko-KR" altLang="en-US" b="1" spc="-150" dirty="0"/>
                <a:t>납품검사원</a:t>
              </a:r>
              <a:r>
                <a:rPr lang="en-US" altLang="ko-KR" b="1" spc="-150" dirty="0"/>
                <a:t>(</a:t>
              </a:r>
              <a:r>
                <a:rPr lang="ko-KR" altLang="en-US" b="1" spc="-150" dirty="0"/>
                <a:t>준공신고서</a:t>
              </a:r>
              <a:r>
                <a:rPr lang="en-US" altLang="ko-KR" b="1" spc="-150" dirty="0"/>
                <a:t>), </a:t>
              </a:r>
              <a:r>
                <a:rPr lang="ko-KR" altLang="en-US" b="1" spc="-150" dirty="0"/>
                <a:t>검수조서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기자재목록 포함하여 정산처리</a:t>
              </a:r>
              <a:endParaRPr lang="en-US" altLang="ko-KR" b="1" spc="-15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499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76" y="862014"/>
            <a:ext cx="508661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4626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계약 후 과제 등록 및 연구비 정산 절차</a:t>
            </a:r>
            <a:endParaRPr lang="ko-KR" altLang="en-US" sz="2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l" eaLnBrk="1" latinLnBrk="1" hangingPunct="1">
              <a:lnSpc>
                <a:spcPct val="100000"/>
              </a:lnSpc>
              <a:tabLst>
                <a:tab pos="482600" algn="l"/>
              </a:tabLst>
            </a:pPr>
            <a:r>
              <a:rPr lang="ko-KR" altLang="en-US" sz="25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대학행정정보시스템 정산 절차</a:t>
            </a:r>
            <a:endParaRPr lang="en-US" altLang="ko-KR" sz="25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61604" y="1843304"/>
            <a:ext cx="1183563" cy="13623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계약체결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808024" y="1843304"/>
            <a:ext cx="1183563" cy="13623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과제등록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238708" y="1843304"/>
            <a:ext cx="1183563" cy="13623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pc="-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연구비집행</a:t>
            </a:r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dirty="0" smtClean="0"/>
          </a:p>
        </p:txBody>
      </p:sp>
      <p:sp>
        <p:nvSpPr>
          <p:cNvPr id="50" name="직사각형 49"/>
          <p:cNvSpPr/>
          <p:nvPr/>
        </p:nvSpPr>
        <p:spPr>
          <a:xfrm>
            <a:off x="4678868" y="1843304"/>
            <a:ext cx="1183563" cy="13623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spc="-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연구비정산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134099" y="1843304"/>
            <a:ext cx="1310378" cy="13623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b="1" spc="-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과제변경관리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7668344" y="1843304"/>
            <a:ext cx="1183563" cy="13623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실적보고</a:t>
            </a:r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altLang="ko-KR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갈매기형 수장 4"/>
          <p:cNvSpPr/>
          <p:nvPr/>
        </p:nvSpPr>
        <p:spPr>
          <a:xfrm>
            <a:off x="1589282" y="2374653"/>
            <a:ext cx="168533" cy="21602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갈매기형 수장 70"/>
          <p:cNvSpPr/>
          <p:nvPr/>
        </p:nvSpPr>
        <p:spPr>
          <a:xfrm>
            <a:off x="3044608" y="2374653"/>
            <a:ext cx="168533" cy="21602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갈매기형 수장 71"/>
          <p:cNvSpPr/>
          <p:nvPr/>
        </p:nvSpPr>
        <p:spPr>
          <a:xfrm>
            <a:off x="4472066" y="2374653"/>
            <a:ext cx="168533" cy="21602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갈매기형 수장 72"/>
          <p:cNvSpPr/>
          <p:nvPr/>
        </p:nvSpPr>
        <p:spPr>
          <a:xfrm>
            <a:off x="5924461" y="2374653"/>
            <a:ext cx="168533" cy="21602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4" name="갈매기형 수장 73"/>
          <p:cNvSpPr/>
          <p:nvPr/>
        </p:nvSpPr>
        <p:spPr>
          <a:xfrm>
            <a:off x="7444477" y="2374653"/>
            <a:ext cx="168533" cy="216024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30382" y="2159209"/>
            <a:ext cx="800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/>
              <a:t>인건비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직접비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간접비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부가</a:t>
            </a:r>
            <a:r>
              <a:rPr lang="ko-KR" altLang="en-US" sz="1600" dirty="0"/>
              <a:t>세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49401" y="2159209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 smtClean="0"/>
              <a:t>신한카드</a:t>
            </a:r>
            <a:endParaRPr lang="en-US" altLang="ko-KR" sz="1600" dirty="0" smtClean="0"/>
          </a:p>
          <a:p>
            <a:pPr algn="ctr"/>
            <a:r>
              <a:rPr lang="ko-KR" altLang="en-US" sz="1600" dirty="0" err="1" smtClean="0"/>
              <a:t>비씨카드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대여카드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계좌이</a:t>
            </a:r>
            <a:r>
              <a:rPr lang="ko-KR" altLang="en-US" sz="1600" dirty="0"/>
              <a:t>체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13463" y="2374653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 smtClean="0"/>
              <a:t>실행예산변경</a:t>
            </a:r>
            <a:endParaRPr lang="en-US" altLang="ko-KR" sz="1600" spc="-150" dirty="0" smtClean="0"/>
          </a:p>
          <a:p>
            <a:pPr algn="ctr"/>
            <a:r>
              <a:rPr lang="ko-KR" altLang="en-US" sz="1600" spc="-300" dirty="0" smtClean="0"/>
              <a:t>참여연구원변</a:t>
            </a:r>
            <a:r>
              <a:rPr lang="ko-KR" altLang="en-US" sz="1600" spc="-300" dirty="0"/>
              <a:t>경</a:t>
            </a:r>
          </a:p>
        </p:txBody>
      </p:sp>
      <p:pic>
        <p:nvPicPr>
          <p:cNvPr id="80" name="Picture 7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86" y="3421498"/>
            <a:ext cx="498230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직사각형 9"/>
          <p:cNvSpPr>
            <a:spLocks noChangeArrowheads="1"/>
          </p:cNvSpPr>
          <p:nvPr/>
        </p:nvSpPr>
        <p:spPr bwMode="auto">
          <a:xfrm>
            <a:off x="723782" y="3649761"/>
            <a:ext cx="1497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과제등록</a:t>
            </a:r>
            <a:endParaRPr lang="ko-KR" altLang="en-US" sz="2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92025" y="4313842"/>
            <a:ext cx="8459881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실행예산등록요청서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참여연구원등록요청서 작성 제출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계획서와 동일하게 작성 원칙</a:t>
            </a:r>
            <a:r>
              <a:rPr lang="en-US" altLang="ko-KR" sz="1600" b="1" dirty="0" smtClean="0"/>
              <a:t>)</a:t>
            </a:r>
          </a:p>
          <a:p>
            <a:pPr>
              <a:spcBef>
                <a:spcPct val="40000"/>
              </a:spcBef>
              <a:buSzPct val="70000"/>
              <a:defRPr/>
            </a:pPr>
            <a:r>
              <a:rPr lang="en-US" altLang="ko-KR" sz="1600" b="1" dirty="0" smtClean="0"/>
              <a:t>   </a:t>
            </a:r>
            <a:r>
              <a:rPr lang="ko-KR" altLang="en-US" sz="1600" dirty="0" err="1" smtClean="0"/>
              <a:t>산학협력단</a:t>
            </a:r>
            <a:r>
              <a:rPr lang="ko-KR" altLang="en-US" sz="1600" dirty="0" smtClean="0"/>
              <a:t> 홈페이지 </a:t>
            </a:r>
            <a:r>
              <a:rPr lang="en-US" altLang="ko-KR" sz="1600" dirty="0" smtClean="0"/>
              <a:t>-&gt; </a:t>
            </a:r>
            <a:r>
              <a:rPr lang="ko-KR" altLang="en-US" sz="1600" dirty="0" smtClean="0"/>
              <a:t>자료실 </a:t>
            </a:r>
            <a:r>
              <a:rPr lang="en-US" altLang="ko-KR" sz="1600" dirty="0" smtClean="0"/>
              <a:t>-&gt; </a:t>
            </a:r>
            <a:r>
              <a:rPr lang="ko-KR" altLang="en-US" sz="1600" dirty="0" smtClean="0"/>
              <a:t>각종양식 </a:t>
            </a:r>
            <a:r>
              <a:rPr lang="en-US" altLang="ko-KR" sz="1600" dirty="0" smtClean="0"/>
              <a:t>-&gt; </a:t>
            </a:r>
            <a:r>
              <a:rPr lang="ko-KR" altLang="en-US" sz="1600" dirty="0" smtClean="0"/>
              <a:t>게시판 번호 </a:t>
            </a:r>
            <a:r>
              <a:rPr lang="en-US" altLang="ko-KR" sz="1600" dirty="0" smtClean="0"/>
              <a:t>36</a:t>
            </a:r>
            <a:r>
              <a:rPr lang="ko-KR" altLang="en-US" sz="1600" dirty="0" smtClean="0"/>
              <a:t>번</a:t>
            </a:r>
            <a:r>
              <a:rPr lang="en-US" altLang="ko-KR" sz="1600" dirty="0" smtClean="0"/>
              <a:t>, 44</a:t>
            </a:r>
            <a:r>
              <a:rPr lang="ko-KR" altLang="en-US" sz="1600" dirty="0" smtClean="0"/>
              <a:t>번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풀링제</a:t>
            </a:r>
            <a:r>
              <a:rPr lang="en-US" altLang="ko-KR" sz="1600" dirty="0" smtClean="0"/>
              <a:t>)</a:t>
            </a:r>
          </a:p>
          <a:p>
            <a:pPr marL="180975" indent="-180975"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과제등록처리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산학협력단</a:t>
            </a:r>
            <a:r>
              <a:rPr lang="ko-KR" altLang="en-US" sz="1600" b="1" dirty="0"/>
              <a:t> 과제담당자</a:t>
            </a:r>
            <a:r>
              <a:rPr lang="en-US" altLang="ko-KR" sz="1600" b="1" dirty="0" smtClean="0"/>
              <a:t>)</a:t>
            </a:r>
          </a:p>
          <a:p>
            <a:pPr marL="180975" indent="-180975"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연구과제통장발급</a:t>
            </a:r>
            <a:r>
              <a:rPr lang="en-US" altLang="ko-KR" sz="1600" b="1" dirty="0"/>
              <a:t>(1</a:t>
            </a:r>
            <a:r>
              <a:rPr lang="ko-KR" altLang="en-US" sz="1600" b="1" dirty="0"/>
              <a:t>과제 </a:t>
            </a:r>
            <a:r>
              <a:rPr lang="en-US" altLang="ko-KR" sz="1600" b="1" dirty="0"/>
              <a:t>1</a:t>
            </a:r>
            <a:r>
              <a:rPr lang="ko-KR" altLang="en-US" sz="1600" b="1" dirty="0" smtClean="0"/>
              <a:t>통장</a:t>
            </a:r>
            <a:r>
              <a:rPr lang="en-US" altLang="ko-KR" sz="1600" b="1" dirty="0" smtClean="0"/>
              <a:t>)</a:t>
            </a:r>
          </a:p>
          <a:p>
            <a:pPr marL="180975" indent="-180975"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수입결의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입금일로부터 </a:t>
            </a:r>
            <a:r>
              <a:rPr lang="en-US" altLang="ko-KR" sz="1600" b="1" dirty="0"/>
              <a:t>3~4</a:t>
            </a:r>
            <a:r>
              <a:rPr lang="ko-KR" altLang="en-US" sz="1600" b="1" dirty="0"/>
              <a:t>일 소요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수입결의계좌 </a:t>
            </a:r>
            <a:r>
              <a:rPr lang="en-US" altLang="ko-KR" sz="1600" b="1" dirty="0"/>
              <a:t>-&gt; </a:t>
            </a:r>
            <a:r>
              <a:rPr lang="ko-KR" altLang="en-US" sz="1600" b="1" dirty="0"/>
              <a:t>연구과제통장</a:t>
            </a:r>
            <a:r>
              <a:rPr lang="en-US" altLang="ko-KR" sz="1600" b="1" dirty="0" smtClean="0"/>
              <a:t>)</a:t>
            </a:r>
          </a:p>
          <a:p>
            <a:pPr marL="180975" indent="-180975"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제출시점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계약체결 후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971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입찰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</a:t>
            </a:r>
            <a:endParaRPr lang="en-US" altLang="ko-KR" sz="28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l" eaLnBrk="1" latinLnBrk="1" hangingPunct="1">
              <a:lnSpc>
                <a:spcPct val="100000"/>
              </a:lnSpc>
              <a:tabLst>
                <a:tab pos="482600" algn="l"/>
              </a:tabLst>
            </a:pPr>
            <a:r>
              <a:rPr lang="ko-KR" altLang="en-US" sz="25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물품 용역 계약 서류 안내</a:t>
            </a:r>
            <a:endParaRPr lang="en-US" altLang="ko-KR" sz="25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23527" y="1290124"/>
            <a:ext cx="8179667" cy="5027594"/>
            <a:chOff x="624253" y="1471233"/>
            <a:chExt cx="8179667" cy="5027594"/>
          </a:xfrm>
        </p:grpSpPr>
        <p:grpSp>
          <p:nvGrpSpPr>
            <p:cNvPr id="11" name="그룹 10"/>
            <p:cNvGrpSpPr/>
            <p:nvPr/>
          </p:nvGrpSpPr>
          <p:grpSpPr>
            <a:xfrm>
              <a:off x="765343" y="1559369"/>
              <a:ext cx="3243287" cy="2859232"/>
              <a:chOff x="695714" y="1559369"/>
              <a:chExt cx="4073442" cy="2859232"/>
            </a:xfrm>
          </p:grpSpPr>
          <p:sp>
            <p:nvSpPr>
              <p:cNvPr id="20" name="Line 193"/>
              <p:cNvSpPr>
                <a:spLocks noChangeShapeType="1"/>
              </p:cNvSpPr>
              <p:nvPr/>
            </p:nvSpPr>
            <p:spPr bwMode="auto">
              <a:xfrm>
                <a:off x="695714" y="1963264"/>
                <a:ext cx="3440367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Line 193"/>
              <p:cNvSpPr>
                <a:spLocks noChangeShapeType="1"/>
              </p:cNvSpPr>
              <p:nvPr/>
            </p:nvSpPr>
            <p:spPr bwMode="auto">
              <a:xfrm>
                <a:off x="695715" y="1559369"/>
                <a:ext cx="3440364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" name="Line 193"/>
              <p:cNvSpPr>
                <a:spLocks noChangeShapeType="1"/>
              </p:cNvSpPr>
              <p:nvPr/>
            </p:nvSpPr>
            <p:spPr bwMode="auto">
              <a:xfrm>
                <a:off x="718374" y="4418601"/>
                <a:ext cx="4050782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" name="Line 193"/>
              <p:cNvSpPr>
                <a:spLocks noChangeShapeType="1"/>
              </p:cNvSpPr>
              <p:nvPr/>
            </p:nvSpPr>
            <p:spPr bwMode="auto">
              <a:xfrm>
                <a:off x="718375" y="4014706"/>
                <a:ext cx="4050781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7" name="그룹 33"/>
            <p:cNvGrpSpPr>
              <a:grpSpLocks/>
            </p:cNvGrpSpPr>
            <p:nvPr/>
          </p:nvGrpSpPr>
          <p:grpSpPr bwMode="auto">
            <a:xfrm>
              <a:off x="624253" y="1471233"/>
              <a:ext cx="491362" cy="2977628"/>
              <a:chOff x="490591" y="1442825"/>
              <a:chExt cx="532272" cy="2976925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490591" y="1442825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541388" y="1506310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(5)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510135" y="3897582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560932" y="3961071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(6)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15615" y="1569467"/>
              <a:ext cx="238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전자공개 수의계약</a:t>
              </a: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1126770" y="2078160"/>
              <a:ext cx="7677150" cy="16989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물품</a:t>
              </a:r>
              <a:r>
                <a:rPr lang="en-US" altLang="ko-KR" b="1" dirty="0"/>
                <a:t>․</a:t>
              </a:r>
              <a:r>
                <a:rPr lang="ko-KR" altLang="en-US" b="1" dirty="0"/>
                <a:t>용역 </a:t>
              </a:r>
              <a:r>
                <a:rPr lang="en-US" altLang="ko-KR" b="1" dirty="0"/>
                <a:t>2,000</a:t>
              </a:r>
              <a:r>
                <a:rPr lang="ko-KR" altLang="en-US" b="1" dirty="0"/>
                <a:t>만원</a:t>
              </a:r>
              <a:r>
                <a:rPr lang="en-US" altLang="ko-KR" b="1" dirty="0"/>
                <a:t>~5,000</a:t>
              </a:r>
              <a:r>
                <a:rPr lang="ko-KR" altLang="en-US" b="1" dirty="0"/>
                <a:t>만원 이하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일반공사 </a:t>
              </a:r>
              <a:r>
                <a:rPr lang="en-US" altLang="ko-KR" b="1" dirty="0"/>
                <a:t>2,000</a:t>
              </a:r>
              <a:r>
                <a:rPr lang="ko-KR" altLang="en-US" b="1" dirty="0"/>
                <a:t>만원</a:t>
              </a:r>
              <a:r>
                <a:rPr lang="en-US" altLang="ko-KR" b="1" dirty="0"/>
                <a:t>~2</a:t>
              </a:r>
              <a:r>
                <a:rPr lang="ko-KR" altLang="en-US" b="1" dirty="0" err="1"/>
                <a:t>억원</a:t>
              </a:r>
              <a:r>
                <a:rPr lang="ko-KR" altLang="en-US" b="1" dirty="0"/>
                <a:t> </a:t>
              </a:r>
              <a:r>
                <a:rPr lang="ko-KR" altLang="en-US" b="1" dirty="0" smtClean="0"/>
                <a:t>이하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구매요청서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산출기초조사서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견적서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품목명세서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청렴계약이행서약서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서울시 </a:t>
              </a:r>
              <a:r>
                <a:rPr lang="ko-KR" altLang="en-US" b="1" dirty="0" smtClean="0"/>
                <a:t>계약심사평가서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납품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준공</a:t>
              </a:r>
              <a:r>
                <a:rPr lang="en-US" altLang="ko-KR" b="1" dirty="0"/>
                <a:t>) </a:t>
              </a:r>
              <a:r>
                <a:rPr lang="ko-KR" altLang="en-US" b="1" dirty="0"/>
                <a:t>후 영수증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카드전표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세금계산서 등</a:t>
              </a:r>
              <a:r>
                <a:rPr lang="en-US" altLang="ko-KR" b="1" dirty="0"/>
                <a:t>), </a:t>
              </a:r>
              <a:r>
                <a:rPr lang="ko-KR" altLang="en-US" b="1" dirty="0"/>
                <a:t>납품검사원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준공신고서</a:t>
              </a:r>
              <a:r>
                <a:rPr lang="en-US" altLang="ko-KR" b="1" dirty="0"/>
                <a:t>), </a:t>
              </a:r>
              <a:r>
                <a:rPr lang="ko-KR" altLang="en-US" b="1" dirty="0"/>
                <a:t>검수조서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기자재목록 포함하여 정산처리</a:t>
              </a:r>
              <a:endParaRPr lang="en-US" altLang="ko-KR" b="1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33657" y="4024804"/>
              <a:ext cx="2874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일반경쟁 등에 의한 계약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1115616" y="4522901"/>
              <a:ext cx="7677150" cy="19759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물품</a:t>
              </a:r>
              <a:r>
                <a:rPr lang="en-US" altLang="ko-KR" b="1" dirty="0"/>
                <a:t>․</a:t>
              </a:r>
              <a:r>
                <a:rPr lang="ko-KR" altLang="en-US" b="1" dirty="0"/>
                <a:t>용역 </a:t>
              </a:r>
              <a:r>
                <a:rPr lang="en-US" altLang="ko-KR" b="1" dirty="0"/>
                <a:t>5,000</a:t>
              </a:r>
              <a:r>
                <a:rPr lang="ko-KR" altLang="en-US" b="1" dirty="0"/>
                <a:t>만원</a:t>
              </a:r>
              <a:r>
                <a:rPr lang="en-US" altLang="ko-KR" b="1" dirty="0"/>
                <a:t>~1</a:t>
              </a:r>
              <a:r>
                <a:rPr lang="ko-KR" altLang="en-US" b="1" dirty="0" err="1"/>
                <a:t>억원미만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일반공사 </a:t>
              </a:r>
              <a:r>
                <a:rPr lang="en-US" altLang="ko-KR" b="1" dirty="0"/>
                <a:t>2</a:t>
              </a:r>
              <a:r>
                <a:rPr lang="ko-KR" altLang="en-US" b="1" dirty="0" err="1"/>
                <a:t>억원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전문공사 </a:t>
              </a:r>
              <a:r>
                <a:rPr lang="en-US" altLang="ko-KR" b="1" dirty="0"/>
                <a:t>1</a:t>
              </a:r>
              <a:r>
                <a:rPr lang="ko-KR" altLang="en-US" b="1" dirty="0" err="1"/>
                <a:t>억원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기타공사 </a:t>
              </a:r>
              <a:r>
                <a:rPr lang="en-US" altLang="ko-KR" b="1" dirty="0"/>
                <a:t>8</a:t>
              </a:r>
              <a:r>
                <a:rPr lang="ko-KR" altLang="en-US" b="1" dirty="0" err="1"/>
                <a:t>천만원</a:t>
              </a:r>
              <a:r>
                <a:rPr lang="ko-KR" altLang="en-US" b="1" dirty="0"/>
                <a:t> </a:t>
              </a:r>
              <a:r>
                <a:rPr lang="ko-KR" altLang="en-US" b="1" dirty="0" smtClean="0"/>
                <a:t>초과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spc="-150" dirty="0"/>
                <a:t>구매요청서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산출기초초사서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견적서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품목명세서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청렴계약이행서약서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서울시 </a:t>
              </a:r>
              <a:r>
                <a:rPr lang="ko-KR" altLang="en-US" b="1" spc="-150" dirty="0" smtClean="0"/>
                <a:t>계약심사평가서</a:t>
              </a:r>
              <a:endParaRPr lang="en-US" altLang="ko-KR" b="1" spc="-150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spc="-150" dirty="0"/>
                <a:t>납품</a:t>
              </a:r>
              <a:r>
                <a:rPr lang="en-US" altLang="ko-KR" b="1" spc="-150" dirty="0"/>
                <a:t>(</a:t>
              </a:r>
              <a:r>
                <a:rPr lang="ko-KR" altLang="en-US" b="1" spc="-150" dirty="0"/>
                <a:t>준공</a:t>
              </a:r>
              <a:r>
                <a:rPr lang="en-US" altLang="ko-KR" b="1" spc="-150" dirty="0"/>
                <a:t>) </a:t>
              </a:r>
              <a:r>
                <a:rPr lang="ko-KR" altLang="en-US" b="1" spc="-150" dirty="0"/>
                <a:t>후 영수증</a:t>
              </a:r>
              <a:r>
                <a:rPr lang="en-US" altLang="ko-KR" b="1" spc="-150" dirty="0"/>
                <a:t>(</a:t>
              </a:r>
              <a:r>
                <a:rPr lang="ko-KR" altLang="en-US" b="1" spc="-150" dirty="0"/>
                <a:t>카드전표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세금계산서 등</a:t>
              </a:r>
              <a:r>
                <a:rPr lang="en-US" altLang="ko-KR" b="1" spc="-150" dirty="0"/>
                <a:t>), </a:t>
              </a:r>
              <a:r>
                <a:rPr lang="ko-KR" altLang="en-US" b="1" spc="-150" dirty="0"/>
                <a:t>납품검사원</a:t>
              </a:r>
              <a:r>
                <a:rPr lang="en-US" altLang="ko-KR" b="1" spc="-150" dirty="0"/>
                <a:t>(</a:t>
              </a:r>
              <a:r>
                <a:rPr lang="ko-KR" altLang="en-US" b="1" spc="-150" dirty="0"/>
                <a:t>준공신고서</a:t>
              </a:r>
              <a:r>
                <a:rPr lang="en-US" altLang="ko-KR" b="1" spc="-150" dirty="0"/>
                <a:t>), </a:t>
              </a:r>
              <a:r>
                <a:rPr lang="ko-KR" altLang="en-US" b="1" spc="-150" dirty="0"/>
                <a:t>검수조서</a:t>
              </a:r>
              <a:r>
                <a:rPr lang="en-US" altLang="ko-KR" b="1" spc="-150" dirty="0"/>
                <a:t>, </a:t>
              </a:r>
              <a:r>
                <a:rPr lang="ko-KR" altLang="en-US" b="1" spc="-150" dirty="0"/>
                <a:t>기자재목록 포함하여 정산처리</a:t>
              </a:r>
              <a:endParaRPr lang="en-US" altLang="ko-KR" b="1" spc="-15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619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971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입찰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</a:t>
            </a:r>
            <a:endParaRPr lang="en-US" altLang="ko-KR" sz="28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l" eaLnBrk="1" latinLnBrk="1" hangingPunct="1">
              <a:lnSpc>
                <a:spcPct val="100000"/>
              </a:lnSpc>
              <a:tabLst>
                <a:tab pos="482600" algn="l"/>
              </a:tabLst>
            </a:pPr>
            <a:r>
              <a:rPr lang="ko-KR" altLang="en-US" sz="25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물품 용역 계약 서류 안내</a:t>
            </a:r>
            <a:endParaRPr lang="en-US" altLang="ko-KR" sz="25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23527" y="1290124"/>
            <a:ext cx="8179667" cy="4967747"/>
            <a:chOff x="624253" y="1471233"/>
            <a:chExt cx="8179667" cy="4967747"/>
          </a:xfrm>
        </p:grpSpPr>
        <p:grpSp>
          <p:nvGrpSpPr>
            <p:cNvPr id="11" name="그룹 10"/>
            <p:cNvGrpSpPr/>
            <p:nvPr/>
          </p:nvGrpSpPr>
          <p:grpSpPr>
            <a:xfrm>
              <a:off x="765343" y="1559369"/>
              <a:ext cx="3243287" cy="3152681"/>
              <a:chOff x="695714" y="1559369"/>
              <a:chExt cx="4073442" cy="3152681"/>
            </a:xfrm>
          </p:grpSpPr>
          <p:sp>
            <p:nvSpPr>
              <p:cNvPr id="20" name="Line 193"/>
              <p:cNvSpPr>
                <a:spLocks noChangeShapeType="1"/>
              </p:cNvSpPr>
              <p:nvPr/>
            </p:nvSpPr>
            <p:spPr bwMode="auto">
              <a:xfrm>
                <a:off x="695714" y="1963264"/>
                <a:ext cx="3440367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Line 193"/>
              <p:cNvSpPr>
                <a:spLocks noChangeShapeType="1"/>
              </p:cNvSpPr>
              <p:nvPr/>
            </p:nvSpPr>
            <p:spPr bwMode="auto">
              <a:xfrm>
                <a:off x="695715" y="1559369"/>
                <a:ext cx="3440364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" name="Line 193"/>
              <p:cNvSpPr>
                <a:spLocks noChangeShapeType="1"/>
              </p:cNvSpPr>
              <p:nvPr/>
            </p:nvSpPr>
            <p:spPr bwMode="auto">
              <a:xfrm>
                <a:off x="718374" y="4712050"/>
                <a:ext cx="4050782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" name="Line 193"/>
              <p:cNvSpPr>
                <a:spLocks noChangeShapeType="1"/>
              </p:cNvSpPr>
              <p:nvPr/>
            </p:nvSpPr>
            <p:spPr bwMode="auto">
              <a:xfrm>
                <a:off x="718375" y="4308155"/>
                <a:ext cx="4050781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7" name="그룹 33"/>
            <p:cNvGrpSpPr>
              <a:grpSpLocks/>
            </p:cNvGrpSpPr>
            <p:nvPr/>
          </p:nvGrpSpPr>
          <p:grpSpPr bwMode="auto">
            <a:xfrm>
              <a:off x="624253" y="1471233"/>
              <a:ext cx="491362" cy="3271077"/>
              <a:chOff x="490591" y="1442825"/>
              <a:chExt cx="532272" cy="3270305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490591" y="1442825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541388" y="1506310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(7)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510135" y="4190961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560932" y="4254451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(8)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15615" y="1569467"/>
              <a:ext cx="2388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조달청 중앙계약</a:t>
              </a: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1126770" y="2078160"/>
              <a:ext cx="7677150" cy="18097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물품</a:t>
              </a:r>
              <a:r>
                <a:rPr lang="en-US" altLang="ko-KR" b="1" dirty="0"/>
                <a:t>․</a:t>
              </a:r>
              <a:r>
                <a:rPr lang="ko-KR" altLang="en-US" b="1" dirty="0"/>
                <a:t>용역 </a:t>
              </a:r>
              <a:r>
                <a:rPr lang="en-US" altLang="ko-KR" b="1" dirty="0"/>
                <a:t>1</a:t>
              </a:r>
              <a:r>
                <a:rPr lang="ko-KR" altLang="en-US" b="1" dirty="0" err="1"/>
                <a:t>억원</a:t>
              </a:r>
              <a:r>
                <a:rPr lang="ko-KR" altLang="en-US" b="1" dirty="0"/>
                <a:t> </a:t>
              </a:r>
              <a:r>
                <a:rPr lang="ko-KR" altLang="en-US" b="1" dirty="0" smtClean="0"/>
                <a:t>이상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구매요청서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산출기초초사서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조달수수료 포함</a:t>
              </a:r>
              <a:r>
                <a:rPr lang="en-US" altLang="ko-KR" b="1" dirty="0"/>
                <a:t>), </a:t>
              </a:r>
              <a:r>
                <a:rPr lang="ko-KR" altLang="en-US" b="1" dirty="0"/>
                <a:t>품목명세서</a:t>
              </a:r>
              <a:r>
                <a:rPr lang="en-US" altLang="ko-KR" b="1" dirty="0"/>
                <a:t>, </a:t>
              </a:r>
              <a:r>
                <a:rPr lang="ko-KR" altLang="en-US" b="1" dirty="0" smtClean="0"/>
                <a:t>견적서</a:t>
              </a:r>
              <a:endParaRPr lang="en-US" altLang="ko-KR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b="1" dirty="0" smtClean="0"/>
                <a:t>※ </a:t>
              </a:r>
              <a:r>
                <a:rPr lang="ko-KR" altLang="en-US" b="1" dirty="0" smtClean="0"/>
                <a:t>서울시 </a:t>
              </a:r>
              <a:r>
                <a:rPr lang="ko-KR" altLang="en-US" b="1" dirty="0"/>
                <a:t>계약심사 생략</a:t>
              </a:r>
              <a:endParaRPr lang="en-US" altLang="ko-KR" b="1" dirty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납품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준공</a:t>
              </a:r>
              <a:r>
                <a:rPr lang="en-US" altLang="ko-KR" b="1" dirty="0"/>
                <a:t>) </a:t>
              </a:r>
              <a:r>
                <a:rPr lang="ko-KR" altLang="en-US" b="1" dirty="0"/>
                <a:t>후 영수증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카드전표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세금계산서 등</a:t>
              </a:r>
              <a:r>
                <a:rPr lang="en-US" altLang="ko-KR" b="1" dirty="0"/>
                <a:t>), </a:t>
              </a:r>
              <a:r>
                <a:rPr lang="ko-KR" altLang="en-US" b="1" dirty="0"/>
                <a:t>납품검사원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준공신고서</a:t>
              </a:r>
              <a:r>
                <a:rPr lang="en-US" altLang="ko-KR" b="1" dirty="0"/>
                <a:t>), </a:t>
              </a:r>
              <a:r>
                <a:rPr lang="ko-KR" altLang="en-US" b="1" dirty="0"/>
                <a:t>검수조서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기자재목록 포함하여 정산처리</a:t>
              </a:r>
              <a:endParaRPr lang="en-US" altLang="ko-KR" b="1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33657" y="4318253"/>
              <a:ext cx="2874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기타 유의사항</a:t>
              </a: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1115616" y="4906253"/>
              <a:ext cx="7677150" cy="15327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 err="1"/>
                <a:t>계약시</a:t>
              </a:r>
              <a:r>
                <a:rPr lang="ko-KR" altLang="en-US" b="1" dirty="0"/>
                <a:t> 할인율이 반드시 적용되어야 하므로 견적서 제출시 금액 </a:t>
              </a:r>
              <a:r>
                <a:rPr lang="ko-KR" altLang="en-US" b="1" dirty="0" smtClean="0"/>
                <a:t>유의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spc="-150" dirty="0" err="1"/>
                <a:t>업체측</a:t>
              </a:r>
              <a:r>
                <a:rPr lang="ko-KR" altLang="en-US" b="1" spc="-150" dirty="0"/>
                <a:t> 연락처 반드시 </a:t>
              </a:r>
              <a:r>
                <a:rPr lang="ko-KR" altLang="en-US" b="1" spc="-150" dirty="0" smtClean="0"/>
                <a:t>기재</a:t>
              </a:r>
              <a:endParaRPr lang="en-US" altLang="ko-KR" b="1" spc="-150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spc="-150" dirty="0"/>
                <a:t>납품기한은 최소 </a:t>
              </a:r>
              <a:r>
                <a:rPr lang="ko-KR" altLang="en-US" b="1" spc="-150" dirty="0" smtClean="0"/>
                <a:t>일주일이상</a:t>
              </a:r>
              <a:endParaRPr lang="en-US" altLang="ko-KR" b="1" spc="-150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spc="-150" dirty="0"/>
                <a:t>계약일자 소급 적용 불가</a:t>
              </a:r>
              <a:endParaRPr lang="en-US" altLang="ko-KR" b="1" spc="-15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364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971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입찰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</a:t>
            </a:r>
            <a:endParaRPr lang="en-US" altLang="ko-KR" sz="28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l" eaLnBrk="1" latinLnBrk="1" hangingPunct="1">
              <a:lnSpc>
                <a:spcPct val="100000"/>
              </a:lnSpc>
              <a:tabLst>
                <a:tab pos="482600" algn="l"/>
              </a:tabLst>
            </a:pPr>
            <a:r>
              <a:rPr lang="ko-KR" altLang="en-US" sz="25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물품 용역 계약 서류 안내</a:t>
            </a:r>
            <a:endParaRPr lang="en-US" altLang="ko-KR" sz="25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23527" y="1290123"/>
            <a:ext cx="8179667" cy="2527454"/>
            <a:chOff x="624253" y="1471232"/>
            <a:chExt cx="8179667" cy="2527454"/>
          </a:xfrm>
        </p:grpSpPr>
        <p:grpSp>
          <p:nvGrpSpPr>
            <p:cNvPr id="11" name="그룹 10"/>
            <p:cNvGrpSpPr/>
            <p:nvPr/>
          </p:nvGrpSpPr>
          <p:grpSpPr>
            <a:xfrm>
              <a:off x="765343" y="1559369"/>
              <a:ext cx="4971479" cy="403895"/>
              <a:chOff x="695714" y="1559369"/>
              <a:chExt cx="6243984" cy="403895"/>
            </a:xfrm>
          </p:grpSpPr>
          <p:sp>
            <p:nvSpPr>
              <p:cNvPr id="20" name="Line 193"/>
              <p:cNvSpPr>
                <a:spLocks noChangeShapeType="1"/>
              </p:cNvSpPr>
              <p:nvPr/>
            </p:nvSpPr>
            <p:spPr bwMode="auto">
              <a:xfrm>
                <a:off x="695714" y="1963264"/>
                <a:ext cx="6243984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Line 193"/>
              <p:cNvSpPr>
                <a:spLocks noChangeShapeType="1"/>
              </p:cNvSpPr>
              <p:nvPr/>
            </p:nvSpPr>
            <p:spPr bwMode="auto">
              <a:xfrm>
                <a:off x="695715" y="1559369"/>
                <a:ext cx="6243983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7" name="그룹 33"/>
            <p:cNvGrpSpPr>
              <a:grpSpLocks/>
            </p:cNvGrpSpPr>
            <p:nvPr/>
          </p:nvGrpSpPr>
          <p:grpSpPr bwMode="auto">
            <a:xfrm>
              <a:off x="624253" y="1471232"/>
              <a:ext cx="473320" cy="522287"/>
              <a:chOff x="490591" y="1442825"/>
              <a:chExt cx="512728" cy="522164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490591" y="1442825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541388" y="1506310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(9)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15615" y="1569467"/>
              <a:ext cx="4621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서울특별시 계약심사를 요청해야 하는 경우</a:t>
              </a: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1126770" y="2078160"/>
              <a:ext cx="7677150" cy="1920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예정금액 </a:t>
              </a:r>
              <a:r>
                <a:rPr lang="en-US" altLang="ko-KR" b="1" dirty="0"/>
                <a:t>20</a:t>
              </a:r>
              <a:r>
                <a:rPr lang="ko-KR" altLang="en-US" b="1" dirty="0" err="1"/>
                <a:t>백만원</a:t>
              </a:r>
              <a:r>
                <a:rPr lang="ko-KR" altLang="en-US" b="1" dirty="0"/>
                <a:t> 이상의 물품의 제조</a:t>
              </a:r>
              <a:r>
                <a:rPr lang="en-US" altLang="ko-KR" b="1" dirty="0"/>
                <a:t>․</a:t>
              </a:r>
              <a:r>
                <a:rPr lang="ko-KR" altLang="en-US" b="1" dirty="0" smtClean="0"/>
                <a:t>구매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예정금액 </a:t>
              </a:r>
              <a:r>
                <a:rPr lang="en-US" altLang="ko-KR" b="1" dirty="0"/>
                <a:t>1</a:t>
              </a:r>
              <a:r>
                <a:rPr lang="ko-KR" altLang="en-US" b="1" dirty="0" err="1"/>
                <a:t>억원이상의</a:t>
              </a:r>
              <a:r>
                <a:rPr lang="ko-KR" altLang="en-US" b="1" dirty="0"/>
                <a:t> </a:t>
              </a:r>
              <a:r>
                <a:rPr lang="ko-KR" altLang="en-US" b="1" dirty="0" smtClean="0"/>
                <a:t>용역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예정금액 </a:t>
              </a:r>
              <a:r>
                <a:rPr lang="en-US" altLang="ko-KR" b="1" dirty="0"/>
                <a:t>3</a:t>
              </a:r>
              <a:r>
                <a:rPr lang="ko-KR" altLang="en-US" b="1" dirty="0" err="1"/>
                <a:t>억원이상</a:t>
              </a:r>
              <a:r>
                <a:rPr lang="ko-KR" altLang="en-US" b="1" dirty="0"/>
                <a:t> </a:t>
              </a:r>
              <a:r>
                <a:rPr lang="ko-KR" altLang="en-US" b="1" dirty="0" smtClean="0"/>
                <a:t>설비공사</a:t>
              </a:r>
              <a:endParaRPr lang="en-US" altLang="ko-KR" b="1" dirty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 smtClean="0"/>
                <a:t>특정물품선정심의 </a:t>
              </a:r>
              <a:r>
                <a:rPr lang="ko-KR" altLang="en-US" b="1" dirty="0"/>
                <a:t>서류 </a:t>
              </a:r>
              <a:r>
                <a:rPr lang="ko-KR" altLang="en-US" b="1" dirty="0" smtClean="0"/>
                <a:t>제출</a:t>
              </a:r>
              <a:endParaRPr lang="en-US" altLang="ko-KR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2"/>
                </a:buBlip>
                <a:defRPr/>
              </a:pPr>
              <a:r>
                <a:rPr lang="ko-KR" altLang="en-US" b="1" dirty="0"/>
                <a:t>계약심사 절차</a:t>
              </a:r>
              <a:r>
                <a:rPr lang="en-US" altLang="ko-KR" b="1" dirty="0"/>
                <a:t>(</a:t>
              </a:r>
              <a:r>
                <a:rPr lang="ko-KR" altLang="en-US" b="1" dirty="0"/>
                <a:t>약 </a:t>
              </a:r>
              <a:r>
                <a:rPr lang="en-US" altLang="ko-KR" b="1" dirty="0"/>
                <a:t>3~4</a:t>
              </a:r>
              <a:r>
                <a:rPr lang="ko-KR" altLang="en-US" b="1" dirty="0"/>
                <a:t>주 소요</a:t>
              </a:r>
              <a:r>
                <a:rPr lang="en-US" altLang="ko-KR" b="1" dirty="0"/>
                <a:t>)</a:t>
              </a:r>
              <a:endParaRPr lang="en-US" altLang="ko-KR" b="1" dirty="0" smtClean="0"/>
            </a:p>
          </p:txBody>
        </p:sp>
      </p:grp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83260"/>
              </p:ext>
            </p:extLst>
          </p:nvPr>
        </p:nvGraphicFramePr>
        <p:xfrm>
          <a:off x="850428" y="4077072"/>
          <a:ext cx="8120125" cy="1809016"/>
        </p:xfrm>
        <a:graphic>
          <a:graphicData uri="http://schemas.openxmlformats.org/drawingml/2006/table">
            <a:tbl>
              <a:tblPr/>
              <a:tblGrid>
                <a:gridCol w="1279364"/>
                <a:gridCol w="288032"/>
                <a:gridCol w="1544461"/>
                <a:gridCol w="237636"/>
                <a:gridCol w="1437188"/>
                <a:gridCol w="237636"/>
                <a:gridCol w="1373299"/>
                <a:gridCol w="237636"/>
                <a:gridCol w="1484873"/>
              </a:tblGrid>
              <a:tr h="180901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계약심사 요청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연구책임자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→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특정물품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선정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심의위원회 개최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산학협력단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→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계약심사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서울시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계약심사과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→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계약심사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결과통보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→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결과에 따라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계약절차 수행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산학협력단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6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971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입찰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Ⅲ</a:t>
            </a:r>
            <a:endParaRPr lang="en-US" altLang="ko-KR" sz="28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l" eaLnBrk="1" latinLnBrk="1" hangingPunct="1">
              <a:lnSpc>
                <a:spcPct val="100000"/>
              </a:lnSpc>
              <a:tabLst>
                <a:tab pos="482600" algn="l"/>
              </a:tabLst>
            </a:pPr>
            <a:r>
              <a:rPr lang="ko-KR" altLang="en-US" sz="25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대여카드</a:t>
            </a:r>
            <a:r>
              <a:rPr lang="en-US" altLang="ko-KR" sz="2500" dirty="0"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정산관련 안내</a:t>
            </a:r>
            <a:endParaRPr lang="en-US" altLang="ko-KR" sz="25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79512" y="1563793"/>
            <a:ext cx="8820472" cy="3939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2"/>
              </a:buBlip>
              <a:defRPr/>
            </a:pPr>
            <a:r>
              <a:rPr lang="ko-KR" altLang="en-US" sz="2000" b="1" dirty="0" smtClean="0"/>
              <a:t>대여카드 발급 사용시 </a:t>
            </a:r>
            <a:r>
              <a:rPr lang="ko-KR" altLang="en-US" sz="2000" b="1" dirty="0"/>
              <a:t>대여카드 결제계좌에서 </a:t>
            </a:r>
            <a:r>
              <a:rPr lang="ko-KR" altLang="en-US" sz="2000" b="1" dirty="0" smtClean="0"/>
              <a:t>결제</a:t>
            </a:r>
            <a:endParaRPr lang="en-US" altLang="ko-KR" sz="2000" b="1" dirty="0" smtClean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2"/>
              </a:buBlip>
              <a:defRPr/>
            </a:pPr>
            <a:r>
              <a:rPr lang="ko-KR" altLang="en-US" sz="2000" b="1" dirty="0"/>
              <a:t>정산을 완료하지 않으면 과제통장에 연구비가 남아있더라도 대여카드 결제계좌는 계속 적자가 되는 </a:t>
            </a:r>
            <a:r>
              <a:rPr lang="ko-KR" altLang="en-US" sz="2000" b="1" dirty="0" smtClean="0"/>
              <a:t>상황</a:t>
            </a:r>
            <a:endParaRPr lang="en-US" altLang="ko-KR" sz="2000" b="1" dirty="0" smtClean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2"/>
              </a:buBlip>
              <a:defRPr/>
            </a:pPr>
            <a:r>
              <a:rPr lang="ko-KR" altLang="en-US" sz="2000" b="1" dirty="0"/>
              <a:t>연구비 입금 시 대여카드 </a:t>
            </a:r>
            <a:r>
              <a:rPr lang="ko-KR" altLang="en-US" sz="2000" b="1" dirty="0" err="1"/>
              <a:t>사용분에</a:t>
            </a:r>
            <a:r>
              <a:rPr lang="ko-KR" altLang="en-US" sz="2000" b="1" dirty="0"/>
              <a:t> 대한 정산을 반드시 </a:t>
            </a:r>
            <a:r>
              <a:rPr lang="ko-KR" altLang="en-US" sz="2000" b="1" dirty="0" smtClean="0"/>
              <a:t>완료</a:t>
            </a:r>
            <a:endParaRPr lang="en-US" altLang="ko-KR" sz="2000" b="1" dirty="0" smtClean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2"/>
              </a:buBlip>
              <a:defRPr/>
            </a:pPr>
            <a:endParaRPr lang="en-US" altLang="ko-KR" sz="2000" b="1" dirty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2"/>
              </a:buBlip>
              <a:defRPr/>
            </a:pPr>
            <a:r>
              <a:rPr lang="en-US" altLang="ko-KR" sz="2000" b="1" dirty="0"/>
              <a:t>ISP </a:t>
            </a:r>
            <a:r>
              <a:rPr lang="ko-KR" altLang="en-US" sz="2000" b="1" dirty="0"/>
              <a:t>발급 </a:t>
            </a:r>
            <a:r>
              <a:rPr lang="en-US" altLang="ko-KR" sz="2000" b="1" dirty="0"/>
              <a:t>: </a:t>
            </a:r>
            <a:r>
              <a:rPr lang="ko-KR" altLang="en-US" sz="2000" b="1" dirty="0" err="1"/>
              <a:t>산학협력단</a:t>
            </a:r>
            <a:r>
              <a:rPr lang="ko-KR" altLang="en-US" sz="2000" b="1" dirty="0"/>
              <a:t> 방문 발급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카드당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회 발급으로 계속 사용</a:t>
            </a:r>
            <a:endParaRPr lang="en-US" altLang="ko-KR" sz="2000" b="1" dirty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2"/>
              </a:buBlip>
              <a:defRPr/>
            </a:pPr>
            <a:r>
              <a:rPr lang="en-US" altLang="ko-KR" sz="2000" b="1" dirty="0"/>
              <a:t>30</a:t>
            </a:r>
            <a:r>
              <a:rPr lang="ko-KR" altLang="en-US" sz="2000" b="1" dirty="0"/>
              <a:t>만원이상 인터넷 결제 시 </a:t>
            </a:r>
            <a:r>
              <a:rPr lang="ko-KR" altLang="en-US" sz="2000" b="1" dirty="0" err="1"/>
              <a:t>산학협력단</a:t>
            </a:r>
            <a:r>
              <a:rPr lang="ko-KR" altLang="en-US" sz="2000" b="1" dirty="0"/>
              <a:t> 방문하여 결제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공인인증서</a:t>
            </a:r>
            <a:r>
              <a:rPr lang="en-US" altLang="ko-KR" sz="2000" b="1" dirty="0" smtClean="0"/>
              <a:t>)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117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76" y="862014"/>
            <a:ext cx="508661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2864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연구비집행카드 발급</a:t>
            </a:r>
            <a:endParaRPr lang="ko-KR" altLang="en-US" sz="2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l" eaLnBrk="1" latinLnBrk="1" hangingPunct="1">
              <a:lnSpc>
                <a:spcPct val="100000"/>
              </a:lnSpc>
              <a:tabLst>
                <a:tab pos="482600" algn="l"/>
              </a:tabLst>
            </a:pPr>
            <a:r>
              <a:rPr lang="ko-KR" altLang="en-US" sz="25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대학행정정보시스템 정산 절차</a:t>
            </a:r>
            <a:endParaRPr lang="en-US" altLang="ko-KR" sz="25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59286" y="1787242"/>
            <a:ext cx="8459881" cy="454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연구비집행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인건비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간접비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계좌이체분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세금계산서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계산서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여비 </a:t>
            </a:r>
            <a:r>
              <a:rPr lang="ko-KR" altLang="en-US" sz="1600" b="1" dirty="0" err="1"/>
              <a:t>일비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식비 등</a:t>
            </a:r>
            <a:r>
              <a:rPr lang="en-US" altLang="ko-KR" sz="1600" b="1" dirty="0"/>
              <a:t>) </a:t>
            </a:r>
            <a:r>
              <a:rPr lang="ko-KR" altLang="en-US" sz="1600" b="1" dirty="0"/>
              <a:t>제외 모든 집행은 법인카드로 집행하는 것이 </a:t>
            </a:r>
            <a:r>
              <a:rPr lang="ko-KR" altLang="en-US" sz="1600" b="1" dirty="0" smtClean="0"/>
              <a:t>원칙</a:t>
            </a:r>
            <a:endParaRPr lang="en-US" altLang="ko-KR" sz="1600" b="1" dirty="0" smtClean="0"/>
          </a:p>
          <a:p>
            <a:pPr marL="180975" indent="-180975"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 err="1"/>
              <a:t>신한카드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지원기관에서 연구비집행카드를 </a:t>
            </a:r>
            <a:r>
              <a:rPr lang="ko-KR" altLang="en-US" sz="1600" b="1" dirty="0" err="1"/>
              <a:t>신한카드로</a:t>
            </a:r>
            <a:r>
              <a:rPr lang="ko-KR" altLang="en-US" sz="1600" b="1" dirty="0"/>
              <a:t> 지정하는 </a:t>
            </a:r>
            <a:r>
              <a:rPr lang="ko-KR" altLang="en-US" sz="1600" b="1" dirty="0" smtClean="0"/>
              <a:t>경우                         </a:t>
            </a:r>
            <a:r>
              <a:rPr lang="en-US" altLang="ko-KR" sz="1600" b="1" dirty="0" smtClean="0"/>
              <a:t>(</a:t>
            </a:r>
            <a:r>
              <a:rPr lang="ko-KR" altLang="en-US" sz="1600" b="1" dirty="0"/>
              <a:t>연구과제계좌에서 결제</a:t>
            </a:r>
            <a:r>
              <a:rPr lang="en-US" altLang="ko-KR" sz="1600" b="1" dirty="0" smtClean="0"/>
              <a:t>)</a:t>
            </a:r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en-US" altLang="ko-KR" sz="1600" b="1" dirty="0"/>
              <a:t>BC</a:t>
            </a:r>
            <a:r>
              <a:rPr lang="ko-KR" altLang="en-US" sz="1600" b="1" dirty="0" smtClean="0"/>
              <a:t>카드</a:t>
            </a:r>
            <a:endParaRPr lang="en-US" altLang="ko-KR" sz="1600" b="1" dirty="0" smtClean="0"/>
          </a:p>
          <a:p>
            <a:pPr>
              <a:spcBef>
                <a:spcPct val="40000"/>
              </a:spcBef>
              <a:buSzPct val="70000"/>
              <a:defRPr/>
            </a:pPr>
            <a:r>
              <a:rPr lang="en-US" altLang="ko-KR" sz="1600" b="1" dirty="0" smtClean="0"/>
              <a:t>  - </a:t>
            </a:r>
            <a:r>
              <a:rPr lang="ko-KR" altLang="en-US" sz="1600" b="1" dirty="0" smtClean="0"/>
              <a:t>지원기관에서 </a:t>
            </a:r>
            <a:r>
              <a:rPr lang="ko-KR" altLang="en-US" sz="1600" b="1" dirty="0"/>
              <a:t>연구비집행카드를 기업</a:t>
            </a:r>
            <a:r>
              <a:rPr lang="en-US" altLang="ko-KR" sz="1600" b="1" dirty="0"/>
              <a:t>BC</a:t>
            </a:r>
            <a:r>
              <a:rPr lang="ko-KR" altLang="en-US" sz="1600" b="1" dirty="0"/>
              <a:t>카드로 지정하는 </a:t>
            </a:r>
            <a:r>
              <a:rPr lang="ko-KR" altLang="en-US" sz="1600" b="1" dirty="0" smtClean="0"/>
              <a:t>경우</a:t>
            </a:r>
            <a:endParaRPr lang="en-US" altLang="ko-KR" sz="1600" b="1" dirty="0" smtClean="0"/>
          </a:p>
          <a:p>
            <a:pPr>
              <a:spcBef>
                <a:spcPct val="40000"/>
              </a:spcBef>
              <a:buSzPct val="70000"/>
              <a:defRPr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- </a:t>
            </a:r>
            <a:r>
              <a:rPr lang="ko-KR" altLang="en-US" sz="1600" b="1" dirty="0" smtClean="0"/>
              <a:t>국가연구개발사업 </a:t>
            </a:r>
            <a:r>
              <a:rPr lang="ko-KR" altLang="en-US" sz="1600" b="1" dirty="0"/>
              <a:t>중 지정카드가 없는 경우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연구용역 중 연구비 </a:t>
            </a:r>
            <a:r>
              <a:rPr lang="en-US" altLang="ko-KR" sz="1600" b="1" dirty="0"/>
              <a:t>100% </a:t>
            </a:r>
            <a:r>
              <a:rPr lang="ko-KR" altLang="en-US" sz="1600" b="1" dirty="0"/>
              <a:t>입금 시 </a:t>
            </a:r>
            <a:endParaRPr lang="en-US" altLang="ko-KR" sz="1600" b="1" dirty="0" smtClean="0"/>
          </a:p>
          <a:p>
            <a:pPr>
              <a:spcBef>
                <a:spcPct val="40000"/>
              </a:spcBef>
              <a:buSzPct val="70000"/>
              <a:defRPr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: </a:t>
            </a:r>
            <a:r>
              <a:rPr lang="ko-KR" altLang="en-US" sz="1600" b="1" dirty="0"/>
              <a:t>기명법인카드발급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연구과제계좌에서 결제</a:t>
            </a:r>
            <a:r>
              <a:rPr lang="en-US" altLang="ko-KR" sz="1600" b="1" dirty="0" smtClean="0"/>
              <a:t>)</a:t>
            </a:r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기타법인카드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농협카드 등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연구과제계좌에서 결제</a:t>
            </a:r>
            <a:r>
              <a:rPr lang="en-US" altLang="ko-KR" sz="1600" b="1" dirty="0" smtClean="0"/>
              <a:t>)</a:t>
            </a:r>
          </a:p>
          <a:p>
            <a:pPr marL="180975" indent="-180975"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대여카드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산학협력단</a:t>
            </a:r>
            <a:r>
              <a:rPr lang="ko-KR" altLang="en-US" sz="1600" b="1" dirty="0"/>
              <a:t> 법인카드</a:t>
            </a:r>
            <a:r>
              <a:rPr lang="en-US" altLang="ko-KR" sz="1600" b="1" dirty="0"/>
              <a:t>) : </a:t>
            </a:r>
            <a:r>
              <a:rPr lang="ko-KR" altLang="en-US" sz="1600" b="1" dirty="0" err="1"/>
              <a:t>연구기간내에</a:t>
            </a:r>
            <a:r>
              <a:rPr lang="ko-KR" altLang="en-US" sz="1600" b="1" dirty="0"/>
              <a:t> 연구비가 </a:t>
            </a:r>
            <a:r>
              <a:rPr lang="en-US" altLang="ko-KR" sz="1600" b="1" dirty="0"/>
              <a:t>100%</a:t>
            </a:r>
            <a:r>
              <a:rPr lang="ko-KR" altLang="en-US" sz="1600" b="1" dirty="0"/>
              <a:t>입금되지 않는 </a:t>
            </a:r>
            <a:r>
              <a:rPr lang="ko-KR" altLang="en-US" sz="1600" b="1" dirty="0" smtClean="0"/>
              <a:t>경우</a:t>
            </a:r>
            <a:r>
              <a:rPr lang="en-US" altLang="ko-KR" sz="1600" b="1" dirty="0"/>
              <a:t>  </a:t>
            </a:r>
            <a:r>
              <a:rPr lang="en-US" altLang="ko-KR" sz="1600" b="1" dirty="0" smtClean="0"/>
              <a:t>     (</a:t>
            </a:r>
            <a:r>
              <a:rPr lang="ko-KR" altLang="en-US" sz="1600" b="1" dirty="0"/>
              <a:t>대여카드결제계좌에서 결제</a:t>
            </a:r>
            <a:r>
              <a:rPr lang="en-US" altLang="ko-KR" sz="1600" b="1" dirty="0" smtClean="0"/>
              <a:t>)</a:t>
            </a:r>
          </a:p>
          <a:p>
            <a:pPr>
              <a:lnSpc>
                <a:spcPct val="150000"/>
              </a:lnSpc>
              <a:spcBef>
                <a:spcPct val="40000"/>
              </a:spcBef>
              <a:buSzPct val="70000"/>
              <a:defRPr/>
            </a:pPr>
            <a:r>
              <a:rPr lang="en-US" altLang="ko-KR" sz="1600" dirty="0"/>
              <a:t>※</a:t>
            </a:r>
            <a:r>
              <a:rPr lang="ko-KR" altLang="en-US" sz="1600" dirty="0"/>
              <a:t>대여카드 결제계좌 </a:t>
            </a:r>
            <a:r>
              <a:rPr lang="en-US" altLang="ko-KR" sz="1600" dirty="0"/>
              <a:t>: </a:t>
            </a:r>
            <a:r>
              <a:rPr lang="ko-KR" altLang="en-US" sz="1600" dirty="0"/>
              <a:t>매년 변경</a:t>
            </a:r>
            <a:r>
              <a:rPr lang="en-US" altLang="ko-KR" sz="1600" dirty="0"/>
              <a:t>(2015</a:t>
            </a:r>
            <a:r>
              <a:rPr lang="ko-KR" altLang="en-US" sz="1600" dirty="0"/>
              <a:t>년도 대여카드 결제계좌 </a:t>
            </a:r>
            <a:r>
              <a:rPr lang="en-US" altLang="ko-KR" sz="1600" dirty="0"/>
              <a:t>: </a:t>
            </a:r>
            <a:r>
              <a:rPr lang="ko-KR" altLang="en-US" sz="1600" dirty="0"/>
              <a:t>우리은행 </a:t>
            </a:r>
            <a:r>
              <a:rPr lang="en-US" altLang="ko-KR" sz="1600" dirty="0"/>
              <a:t>1005-302-610017</a:t>
            </a:r>
            <a:r>
              <a:rPr lang="en-US" altLang="ko-K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73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76" y="862014"/>
            <a:ext cx="244481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인건비 지급</a:t>
            </a:r>
            <a:endParaRPr lang="ko-KR" altLang="en-US" sz="2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l" eaLnBrk="1" latinLnBrk="1" hangingPunct="1">
              <a:lnSpc>
                <a:spcPct val="100000"/>
              </a:lnSpc>
              <a:tabLst>
                <a:tab pos="482600" algn="l"/>
              </a:tabLst>
            </a:pPr>
            <a:r>
              <a:rPr lang="ko-KR" altLang="en-US" sz="2500" dirty="0" smtClean="0">
                <a:solidFill>
                  <a:schemeClr val="tx1"/>
                </a:solidFill>
                <a:latin typeface="HY울릉도B" pitchFamily="18" charset="-127"/>
                <a:ea typeface="HY울릉도B" pitchFamily="18" charset="-127"/>
              </a:rPr>
              <a:t>대학행정정보시스템 정산 절차</a:t>
            </a:r>
            <a:endParaRPr lang="en-US" altLang="ko-KR" sz="2500" dirty="0">
              <a:solidFill>
                <a:schemeClr val="tx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59286" y="1684345"/>
            <a:ext cx="8605202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참여연구원등록요청서에 따라 매달 </a:t>
            </a:r>
            <a:r>
              <a:rPr lang="en-US" altLang="ko-KR" sz="1600" b="1" dirty="0"/>
              <a:t>20</a:t>
            </a:r>
            <a:r>
              <a:rPr lang="ko-KR" altLang="en-US" sz="1600" b="1" dirty="0"/>
              <a:t>일 전후로 </a:t>
            </a:r>
            <a:r>
              <a:rPr lang="ko-KR" altLang="en-US" sz="1600" b="1" dirty="0" smtClean="0"/>
              <a:t>지급</a:t>
            </a:r>
            <a:endParaRPr lang="en-US" altLang="ko-KR" sz="1600" b="1" dirty="0" smtClean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학생인건비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풀링제</a:t>
            </a:r>
            <a:r>
              <a:rPr lang="en-US" altLang="ko-KR" sz="1600" b="1" dirty="0"/>
              <a:t>)</a:t>
            </a:r>
            <a:r>
              <a:rPr lang="ko-KR" altLang="en-US" sz="1600" b="1" dirty="0"/>
              <a:t>는 별도 </a:t>
            </a:r>
            <a:r>
              <a:rPr lang="ko-KR" altLang="en-US" sz="1600" b="1" dirty="0" smtClean="0"/>
              <a:t>관리</a:t>
            </a:r>
            <a:endParaRPr lang="en-US" altLang="ko-KR" sz="1600" b="1" dirty="0" smtClean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/>
              <a:t>참여율 </a:t>
            </a:r>
            <a:r>
              <a:rPr lang="ko-KR" altLang="en-US" sz="1600" b="1" dirty="0" smtClean="0"/>
              <a:t>관리</a:t>
            </a:r>
            <a:endParaRPr lang="en-US" altLang="ko-KR" sz="1600" b="1" dirty="0" smtClean="0"/>
          </a:p>
          <a:p>
            <a:pPr>
              <a:lnSpc>
                <a:spcPct val="150000"/>
              </a:lnSpc>
              <a:spcBef>
                <a:spcPct val="40000"/>
              </a:spcBef>
              <a:buSzPct val="70000"/>
              <a:defRPr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- </a:t>
            </a:r>
            <a:r>
              <a:rPr lang="ko-KR" altLang="en-US" sz="1600" b="1" dirty="0" smtClean="0"/>
              <a:t>학생인건비 </a:t>
            </a:r>
            <a:r>
              <a:rPr lang="ko-KR" altLang="en-US" sz="1600" b="1" dirty="0"/>
              <a:t>과제가 아니더라도 참여율은 모든 과제를 포함해서 관리하는 것이 </a:t>
            </a:r>
            <a:r>
              <a:rPr lang="ko-KR" altLang="en-US" sz="1600" b="1" dirty="0" smtClean="0"/>
              <a:t>원칙</a:t>
            </a:r>
            <a:endParaRPr lang="en-US" altLang="ko-KR" sz="1600" b="1" dirty="0" smtClean="0"/>
          </a:p>
          <a:p>
            <a:pPr>
              <a:lnSpc>
                <a:spcPct val="150000"/>
              </a:lnSpc>
              <a:spcBef>
                <a:spcPct val="40000"/>
              </a:spcBef>
              <a:buSzPct val="70000"/>
              <a:defRPr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- </a:t>
            </a:r>
            <a:r>
              <a:rPr lang="ko-KR" altLang="en-US" sz="1600" b="1" dirty="0" err="1" smtClean="0"/>
              <a:t>풀링제과제</a:t>
            </a:r>
            <a:r>
              <a:rPr lang="ko-KR" altLang="en-US" sz="1600" b="1" dirty="0" smtClean="0"/>
              <a:t> 포함 </a:t>
            </a:r>
            <a:r>
              <a:rPr lang="ko-KR" altLang="en-US" sz="1600" b="1" dirty="0"/>
              <a:t>모든 </a:t>
            </a:r>
            <a:r>
              <a:rPr lang="ko-KR" altLang="en-US" sz="1600" b="1" dirty="0" smtClean="0"/>
              <a:t>국가연구개발사업의 참여율이 </a:t>
            </a:r>
            <a:r>
              <a:rPr lang="en-US" altLang="ko-KR" sz="1600" b="1" dirty="0"/>
              <a:t>100%</a:t>
            </a:r>
            <a:r>
              <a:rPr lang="ko-KR" altLang="en-US" sz="1600" b="1" dirty="0"/>
              <a:t>를 초과하여서는 </a:t>
            </a:r>
            <a:r>
              <a:rPr lang="ko-KR" altLang="en-US" sz="1600" b="1" dirty="0" smtClean="0"/>
              <a:t>안됨</a:t>
            </a:r>
            <a:endParaRPr lang="en-US" altLang="ko-KR" sz="1600" b="1" dirty="0" smtClean="0"/>
          </a:p>
          <a:p>
            <a:pPr>
              <a:lnSpc>
                <a:spcPct val="150000"/>
              </a:lnSpc>
              <a:spcBef>
                <a:spcPct val="40000"/>
              </a:spcBef>
              <a:buSzPct val="70000"/>
              <a:defRPr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- </a:t>
            </a:r>
            <a:r>
              <a:rPr lang="ko-KR" altLang="en-US" sz="1600" b="1" dirty="0"/>
              <a:t>장학금의 경우에도 참여율이 포함되는 경우가 있으므로 반드시 적용규정 </a:t>
            </a:r>
            <a:r>
              <a:rPr lang="ko-KR" altLang="en-US" sz="1600" b="1" dirty="0" smtClean="0"/>
              <a:t>확인</a:t>
            </a:r>
            <a:r>
              <a:rPr lang="en-US" altLang="ko-KR" sz="1600" b="1" spc="-300" dirty="0" smtClean="0"/>
              <a:t>(</a:t>
            </a:r>
            <a:r>
              <a:rPr lang="en-US" altLang="ko-KR" sz="1600" b="1" spc="-300" dirty="0"/>
              <a:t>ex. BK21+</a:t>
            </a:r>
            <a:r>
              <a:rPr lang="ko-KR" altLang="en-US" sz="1600" b="1" spc="-300" dirty="0"/>
              <a:t>사업</a:t>
            </a:r>
            <a:r>
              <a:rPr lang="en-US" altLang="ko-KR" sz="1600" b="1" spc="-300" dirty="0" smtClean="0"/>
              <a:t>)</a:t>
            </a:r>
            <a:endParaRPr lang="en-US" altLang="ko-KR" sz="1600" spc="-300" dirty="0" smtClean="0"/>
          </a:p>
        </p:txBody>
      </p:sp>
      <p:pic>
        <p:nvPicPr>
          <p:cNvPr id="7" name="Picture 7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75" y="4325813"/>
            <a:ext cx="244481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9"/>
          <p:cNvSpPr>
            <a:spLocks noChangeArrowheads="1"/>
          </p:cNvSpPr>
          <p:nvPr/>
        </p:nvSpPr>
        <p:spPr bwMode="auto">
          <a:xfrm>
            <a:off x="580292" y="4579812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연구비 정산</a:t>
            </a:r>
            <a:endParaRPr lang="ko-KR" altLang="en-US" sz="2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359286" y="5111020"/>
            <a:ext cx="8605202" cy="1618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 smtClean="0"/>
              <a:t>정산담당자 </a:t>
            </a:r>
            <a:r>
              <a:rPr lang="en-US" altLang="ko-KR" sz="1600" b="1" dirty="0" smtClean="0"/>
              <a:t>ID </a:t>
            </a:r>
            <a:r>
              <a:rPr lang="ko-KR" altLang="en-US" sz="1600" b="1" dirty="0" smtClean="0"/>
              <a:t>발급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정산담당자 </a:t>
            </a:r>
            <a:r>
              <a:rPr lang="en-US" altLang="ko-KR" sz="1600" b="1" dirty="0" smtClean="0"/>
              <a:t>ID.PW </a:t>
            </a:r>
            <a:r>
              <a:rPr lang="ko-KR" altLang="en-US" sz="1600" b="1" dirty="0" smtClean="0"/>
              <a:t>신청서 제출</a:t>
            </a:r>
            <a:endParaRPr lang="en-US" altLang="ko-KR" sz="1600" b="1" dirty="0" smtClean="0"/>
          </a:p>
          <a:p>
            <a:pPr>
              <a:spcBef>
                <a:spcPct val="40000"/>
              </a:spcBef>
              <a:buSzPct val="70000"/>
              <a:defRPr/>
            </a:pPr>
            <a:r>
              <a:rPr lang="en-US" altLang="ko-KR" sz="1600" b="1" dirty="0" smtClean="0"/>
              <a:t>  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산학협력단</a:t>
            </a:r>
            <a:r>
              <a:rPr lang="ko-KR" altLang="en-US" sz="1600" dirty="0" smtClean="0"/>
              <a:t> 홈페이지 </a:t>
            </a:r>
            <a:r>
              <a:rPr lang="en-US" altLang="ko-KR" sz="1600" dirty="0" smtClean="0"/>
              <a:t>-&gt; </a:t>
            </a:r>
            <a:r>
              <a:rPr lang="ko-KR" altLang="en-US" sz="1600" dirty="0" smtClean="0"/>
              <a:t>자료실 </a:t>
            </a:r>
            <a:r>
              <a:rPr lang="en-US" altLang="ko-KR" sz="1600" dirty="0" smtClean="0"/>
              <a:t>-&gt; </a:t>
            </a:r>
            <a:r>
              <a:rPr lang="ko-KR" altLang="en-US" sz="1600" dirty="0" smtClean="0"/>
              <a:t>각종양식 </a:t>
            </a:r>
            <a:r>
              <a:rPr lang="en-US" altLang="ko-KR" sz="1600" dirty="0" smtClean="0"/>
              <a:t>-&gt; </a:t>
            </a:r>
            <a:r>
              <a:rPr lang="ko-KR" altLang="en-US" sz="1600" dirty="0" smtClean="0"/>
              <a:t>게시판 번호 </a:t>
            </a:r>
            <a:r>
              <a:rPr lang="en-US" altLang="ko-KR" sz="1600" dirty="0" smtClean="0"/>
              <a:t>51</a:t>
            </a:r>
            <a:r>
              <a:rPr lang="ko-KR" altLang="en-US" sz="1600" dirty="0" smtClean="0"/>
              <a:t>번</a:t>
            </a:r>
            <a:r>
              <a:rPr lang="en-US" altLang="ko-KR" sz="1600" dirty="0" smtClean="0"/>
              <a:t>)</a:t>
            </a:r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 smtClean="0"/>
              <a:t>전표처리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전표종류별 전표 입력</a:t>
            </a:r>
            <a:endParaRPr lang="en-US" altLang="ko-KR" sz="1600" b="1" dirty="0" smtClean="0"/>
          </a:p>
          <a:p>
            <a:pPr marL="180975" indent="-180975">
              <a:lnSpc>
                <a:spcPct val="150000"/>
              </a:lnSpc>
              <a:spcBef>
                <a:spcPct val="40000"/>
              </a:spcBef>
              <a:buSzPct val="70000"/>
              <a:buBlip>
                <a:blip r:embed="rId4"/>
              </a:buBlip>
              <a:defRPr/>
            </a:pPr>
            <a:r>
              <a:rPr lang="ko-KR" altLang="en-US" sz="1600" b="1" dirty="0" smtClean="0"/>
              <a:t>교외연구비처리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청구서 차수 생성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지급청구서 출력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정산 세부내역 출력</a:t>
            </a:r>
            <a:endParaRPr lang="en-US" altLang="ko-K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555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77" y="862014"/>
            <a:ext cx="30928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2585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연구비 정산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ko-KR" altLang="en-US" sz="2500" dirty="0">
                <a:latin typeface="HY울릉도B" pitchFamily="18" charset="-127"/>
                <a:ea typeface="HY울릉도B" pitchFamily="18" charset="-127"/>
              </a:rPr>
              <a:t>대학행정정보시스템 정산 절차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24254" y="1665289"/>
            <a:ext cx="8168512" cy="5187001"/>
            <a:chOff x="624254" y="1665289"/>
            <a:chExt cx="8168512" cy="5187001"/>
          </a:xfrm>
        </p:grpSpPr>
        <p:sp>
          <p:nvSpPr>
            <p:cNvPr id="6" name="TextBox 5"/>
            <p:cNvSpPr txBox="1"/>
            <p:nvPr/>
          </p:nvSpPr>
          <p:spPr>
            <a:xfrm>
              <a:off x="1115617" y="176352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전표처</a:t>
              </a:r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리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115616" y="2204864"/>
              <a:ext cx="7677150" cy="46474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4"/>
                </a:buBlip>
                <a:defRPr/>
              </a:pPr>
              <a:r>
                <a:rPr lang="en-US" altLang="ko-KR" sz="1600" b="1" dirty="0"/>
                <a:t>RND-</a:t>
              </a:r>
              <a:r>
                <a:rPr lang="ko-KR" altLang="en-US" sz="1600" b="1" dirty="0" err="1" smtClean="0"/>
                <a:t>신한카드과제전표등록</a:t>
              </a:r>
              <a:endParaRPr lang="en-US" altLang="ko-KR" sz="16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ko-KR" altLang="en-US" sz="1400" b="1" dirty="0" smtClean="0"/>
                <a:t>  </a:t>
              </a:r>
              <a:r>
                <a:rPr lang="en-US" altLang="ko-KR" sz="1400" b="1" dirty="0" smtClean="0"/>
                <a:t>- </a:t>
              </a:r>
              <a:r>
                <a:rPr lang="ko-KR" altLang="en-US" sz="1400" b="1" dirty="0" smtClean="0"/>
                <a:t>연구비집행카드로 </a:t>
              </a:r>
              <a:r>
                <a:rPr lang="ko-KR" altLang="en-US" sz="1400" b="1" dirty="0" err="1"/>
                <a:t>신한카드를</a:t>
              </a:r>
              <a:r>
                <a:rPr lang="ko-KR" altLang="en-US" sz="1400" b="1" dirty="0"/>
                <a:t> 사용하는 </a:t>
              </a:r>
              <a:r>
                <a:rPr lang="ko-KR" altLang="en-US" sz="1400" b="1" dirty="0" smtClean="0"/>
                <a:t>과제</a:t>
              </a: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ko-KR" altLang="en-US" sz="1400" b="1" dirty="0" smtClean="0"/>
                <a:t>  </a:t>
              </a:r>
              <a:r>
                <a:rPr lang="en-US" altLang="ko-KR" sz="1400" b="1" dirty="0" smtClean="0"/>
                <a:t>- </a:t>
              </a:r>
              <a:r>
                <a:rPr lang="ko-KR" altLang="en-US" sz="1400" b="1" dirty="0" err="1" smtClean="0"/>
                <a:t>카드사용분</a:t>
              </a:r>
              <a:r>
                <a:rPr lang="ko-KR" altLang="en-US" sz="1400" b="1" dirty="0" smtClean="0"/>
                <a:t> </a:t>
              </a:r>
              <a:r>
                <a:rPr lang="ko-KR" altLang="en-US" sz="1400" b="1" dirty="0"/>
                <a:t>및 </a:t>
              </a:r>
              <a:r>
                <a:rPr lang="ko-KR" altLang="en-US" sz="1400" b="1" dirty="0" err="1"/>
                <a:t>계좌이체분도</a:t>
              </a:r>
              <a:r>
                <a:rPr lang="ko-KR" altLang="en-US" sz="1400" b="1" dirty="0"/>
                <a:t> 본 메뉴에서 </a:t>
              </a:r>
              <a:r>
                <a:rPr lang="ko-KR" altLang="en-US" sz="1400" b="1" dirty="0" smtClean="0"/>
                <a:t>입력</a:t>
              </a:r>
              <a:r>
                <a:rPr lang="en-US" altLang="ko-KR" sz="1400" b="1" spc="-300" dirty="0" smtClean="0"/>
                <a:t>(</a:t>
              </a:r>
              <a:r>
                <a:rPr lang="ko-KR" altLang="en-US" sz="1400" b="1" spc="-300" dirty="0" smtClean="0"/>
                <a:t>입력 전표 </a:t>
              </a:r>
              <a:r>
                <a:rPr lang="ko-KR" altLang="en-US" sz="1400" b="1" spc="-300" dirty="0"/>
                <a:t>지원기관의 </a:t>
              </a:r>
              <a:r>
                <a:rPr lang="en-US" altLang="ko-KR" sz="1400" b="1" spc="-300" dirty="0"/>
                <a:t>RND</a:t>
              </a:r>
              <a:r>
                <a:rPr lang="ko-KR" altLang="en-US" sz="1400" b="1" spc="-300" dirty="0"/>
                <a:t>사이트로 </a:t>
              </a:r>
              <a:r>
                <a:rPr lang="ko-KR" altLang="en-US" sz="1400" b="1" spc="-300" dirty="0" smtClean="0"/>
                <a:t>전송</a:t>
              </a:r>
              <a:r>
                <a:rPr lang="en-US" altLang="ko-KR" sz="1400" b="1" spc="-300" dirty="0" smtClean="0"/>
                <a:t>)</a:t>
              </a:r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ko-KR" altLang="en-US" sz="1400" b="1" dirty="0" smtClean="0"/>
                <a:t>  </a:t>
              </a:r>
              <a:r>
                <a:rPr lang="en-US" altLang="ko-KR" sz="1400" b="1" dirty="0" smtClean="0"/>
                <a:t>- </a:t>
              </a:r>
              <a:r>
                <a:rPr lang="ko-KR" altLang="en-US" sz="1400" b="1" dirty="0" err="1" smtClean="0"/>
                <a:t>카드사용분</a:t>
              </a:r>
              <a:r>
                <a:rPr lang="ko-KR" altLang="en-US" sz="1400" b="1" dirty="0" smtClean="0"/>
                <a:t> </a:t>
              </a:r>
              <a:r>
                <a:rPr lang="ko-KR" altLang="en-US" sz="1400" b="1" dirty="0" err="1"/>
                <a:t>입력시</a:t>
              </a:r>
              <a:r>
                <a:rPr lang="ko-KR" altLang="en-US" sz="1400" b="1" dirty="0"/>
                <a:t> 사용 내역을 조회하여 입력</a:t>
              </a:r>
              <a:endParaRPr lang="en-US" altLang="ko-KR" sz="1400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4"/>
                </a:buBlip>
                <a:defRPr/>
              </a:pPr>
              <a:r>
                <a:rPr lang="en-US" altLang="ko-KR" sz="1600" b="1" dirty="0"/>
                <a:t>BC</a:t>
              </a:r>
              <a:r>
                <a:rPr lang="ko-KR" altLang="en-US" sz="1600" b="1" dirty="0" smtClean="0"/>
                <a:t>카드사용전표등록</a:t>
              </a:r>
              <a:endParaRPr lang="en-US" altLang="ko-KR" sz="1600" b="1" dirty="0"/>
            </a:p>
            <a:p>
              <a:pPr>
                <a:spcBef>
                  <a:spcPct val="40000"/>
                </a:spcBef>
                <a:buSzPct val="70000"/>
                <a:defRPr/>
              </a:pP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 smtClean="0"/>
                <a:t>  - </a:t>
              </a:r>
              <a:r>
                <a:rPr lang="ko-KR" altLang="en-US" sz="1400" b="1" dirty="0"/>
                <a:t>연구비집행카드로 기업</a:t>
              </a:r>
              <a:r>
                <a:rPr lang="en-US" altLang="ko-KR" sz="1400" b="1" dirty="0"/>
                <a:t>BC, </a:t>
              </a:r>
              <a:r>
                <a:rPr lang="ko-KR" altLang="en-US" sz="1400" b="1" dirty="0"/>
                <a:t>우리</a:t>
              </a:r>
              <a:r>
                <a:rPr lang="en-US" altLang="ko-KR" sz="1400" b="1" dirty="0"/>
                <a:t>BC</a:t>
              </a:r>
              <a:r>
                <a:rPr lang="ko-KR" altLang="en-US" sz="1400" b="1" dirty="0"/>
                <a:t>카드를 사용하는 </a:t>
              </a:r>
              <a:r>
                <a:rPr lang="ko-KR" altLang="en-US" sz="1400" b="1" dirty="0" smtClean="0"/>
                <a:t>과제</a:t>
              </a: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/>
                <a:t> </a:t>
              </a:r>
              <a:r>
                <a:rPr lang="en-US" altLang="ko-KR" sz="1400" b="1" dirty="0" smtClean="0"/>
                <a:t> - </a:t>
              </a:r>
              <a:r>
                <a:rPr lang="ko-KR" altLang="en-US" sz="1400" b="1" dirty="0" err="1"/>
                <a:t>계좌이체분은</a:t>
              </a:r>
              <a:r>
                <a:rPr lang="ko-KR" altLang="en-US" sz="1400" b="1" dirty="0"/>
                <a:t> </a:t>
              </a:r>
              <a:r>
                <a:rPr lang="ko-KR" altLang="en-US" sz="1400" b="1" dirty="0" err="1"/>
                <a:t>계좌이체탭에서</a:t>
              </a:r>
              <a:r>
                <a:rPr lang="ko-KR" altLang="en-US" sz="1400" b="1" dirty="0"/>
                <a:t> 별도 </a:t>
              </a:r>
              <a:r>
                <a:rPr lang="ko-KR" altLang="en-US" sz="1400" b="1" dirty="0" smtClean="0"/>
                <a:t>입력</a:t>
              </a: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/>
                <a:t> </a:t>
              </a:r>
              <a:r>
                <a:rPr lang="en-US" altLang="ko-KR" sz="1400" b="1" dirty="0" smtClean="0"/>
                <a:t> - </a:t>
              </a:r>
              <a:r>
                <a:rPr lang="ko-KR" altLang="en-US" sz="1400" b="1" dirty="0"/>
                <a:t>카드 사용 내역을 조회하여 입력</a:t>
              </a:r>
              <a:endParaRPr lang="en-US" altLang="ko-KR" sz="1400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4"/>
                </a:buBlip>
                <a:defRPr/>
              </a:pPr>
              <a:r>
                <a:rPr lang="ko-KR" altLang="en-US" sz="1600" b="1" dirty="0" smtClean="0"/>
                <a:t>기타법인카드사용전표등록</a:t>
              </a:r>
              <a:endParaRPr lang="en-US" altLang="ko-KR" sz="16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endParaRPr lang="en-US" altLang="ko-KR" sz="1400" b="1" dirty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 smtClean="0"/>
                <a:t>  - </a:t>
              </a:r>
              <a:r>
                <a:rPr lang="ko-KR" altLang="en-US" sz="1400" b="1" dirty="0"/>
                <a:t>연구비집행카드로 농협카드 등 기타법인카드를 사용하는 </a:t>
              </a:r>
              <a:r>
                <a:rPr lang="ko-KR" altLang="en-US" sz="1400" b="1" dirty="0" smtClean="0"/>
                <a:t>과제</a:t>
              </a: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/>
                <a:t> </a:t>
              </a:r>
              <a:r>
                <a:rPr lang="en-US" altLang="ko-KR" sz="1400" b="1" dirty="0" smtClean="0"/>
                <a:t> - </a:t>
              </a:r>
              <a:r>
                <a:rPr lang="ko-KR" altLang="en-US" sz="1400" b="1" dirty="0" err="1"/>
                <a:t>계좌이체분은</a:t>
              </a:r>
              <a:r>
                <a:rPr lang="ko-KR" altLang="en-US" sz="1400" b="1" dirty="0"/>
                <a:t> </a:t>
              </a:r>
              <a:r>
                <a:rPr lang="ko-KR" altLang="en-US" sz="1400" b="1" dirty="0" err="1"/>
                <a:t>계좌이체탭에서</a:t>
              </a:r>
              <a:r>
                <a:rPr lang="ko-KR" altLang="en-US" sz="1400" b="1" dirty="0"/>
                <a:t> 별도 </a:t>
              </a:r>
              <a:r>
                <a:rPr lang="ko-KR" altLang="en-US" sz="1400" b="1" dirty="0" smtClean="0"/>
                <a:t>입력</a:t>
              </a: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/>
                <a:t> </a:t>
              </a:r>
              <a:r>
                <a:rPr lang="en-US" altLang="ko-KR" sz="1400" b="1" dirty="0" smtClean="0"/>
                <a:t> - </a:t>
              </a:r>
              <a:r>
                <a:rPr lang="ko-KR" altLang="en-US" sz="1400" b="1" dirty="0"/>
                <a:t>카드 사용 내역 조회 </a:t>
              </a:r>
              <a:r>
                <a:rPr lang="ko-KR" altLang="en-US" sz="1400" b="1" dirty="0" smtClean="0"/>
                <a:t>불가</a:t>
              </a:r>
              <a:endParaRPr lang="en-US" altLang="ko-KR" sz="1400" b="1" dirty="0" smtClean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756047" y="1732152"/>
              <a:ext cx="1583705" cy="425169"/>
              <a:chOff x="684038" y="1732152"/>
              <a:chExt cx="1989072" cy="425169"/>
            </a:xfrm>
          </p:grpSpPr>
          <p:sp>
            <p:nvSpPr>
              <p:cNvPr id="45" name="Line 193"/>
              <p:cNvSpPr>
                <a:spLocks noChangeShapeType="1"/>
              </p:cNvSpPr>
              <p:nvPr/>
            </p:nvSpPr>
            <p:spPr bwMode="auto">
              <a:xfrm>
                <a:off x="695715" y="2157321"/>
                <a:ext cx="1977395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" name="Line 193"/>
              <p:cNvSpPr>
                <a:spLocks noChangeShapeType="1"/>
              </p:cNvSpPr>
              <p:nvPr/>
            </p:nvSpPr>
            <p:spPr bwMode="auto">
              <a:xfrm>
                <a:off x="684038" y="1732152"/>
                <a:ext cx="1989072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7" name="그룹 33"/>
            <p:cNvGrpSpPr>
              <a:grpSpLocks/>
            </p:cNvGrpSpPr>
            <p:nvPr/>
          </p:nvGrpSpPr>
          <p:grpSpPr bwMode="auto">
            <a:xfrm>
              <a:off x="624254" y="1665289"/>
              <a:ext cx="473320" cy="522287"/>
              <a:chOff x="490592" y="1636836"/>
              <a:chExt cx="512728" cy="522164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490592" y="1636836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541389" y="1700321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(1)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pic>
        <p:nvPicPr>
          <p:cNvPr id="1026" name="Picture 2" descr="C:\Users\user\Desktop\설명회\캡쳐화면\RND-신한카드과제전표등록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7753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설명회\캡쳐화면\BC카드사용전표등록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36" y="4068763"/>
            <a:ext cx="7753351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설명회\캡쳐화면\기타법인카드전표등록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67250"/>
            <a:ext cx="77438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77" y="862014"/>
            <a:ext cx="30928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직사각형 9"/>
          <p:cNvSpPr>
            <a:spLocks noChangeArrowheads="1"/>
          </p:cNvSpPr>
          <p:nvPr/>
        </p:nvSpPr>
        <p:spPr bwMode="auto">
          <a:xfrm>
            <a:off x="580293" y="1116013"/>
            <a:ext cx="2585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연구비 정산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3" name="Text Box 6"/>
          <p:cNvSpPr txBox="1">
            <a:spLocks noChangeArrowheads="1"/>
          </p:cNvSpPr>
          <p:nvPr/>
        </p:nvSpPr>
        <p:spPr bwMode="auto">
          <a:xfrm>
            <a:off x="583223" y="222250"/>
            <a:ext cx="57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1" latinLnBrk="1" hangingPunct="1">
              <a:lnSpc>
                <a:spcPct val="100000"/>
              </a:lnSpc>
              <a:defRPr/>
            </a:pPr>
            <a:r>
              <a:rPr lang="en-US" altLang="ko-KR" sz="28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310054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ko-KR" altLang="en-US" sz="2500" dirty="0">
                <a:latin typeface="HY울릉도B" pitchFamily="18" charset="-127"/>
                <a:ea typeface="HY울릉도B" pitchFamily="18" charset="-127"/>
              </a:rPr>
              <a:t>대학행정정보시스템 정산 절차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24254" y="1665289"/>
            <a:ext cx="8168512" cy="3032565"/>
            <a:chOff x="624254" y="1665289"/>
            <a:chExt cx="8168512" cy="3032565"/>
          </a:xfrm>
        </p:grpSpPr>
        <p:sp>
          <p:nvSpPr>
            <p:cNvPr id="6" name="TextBox 5"/>
            <p:cNvSpPr txBox="1"/>
            <p:nvPr/>
          </p:nvSpPr>
          <p:spPr>
            <a:xfrm>
              <a:off x="1115616" y="1763524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전표처리</a:t>
              </a:r>
              <a:r>
                <a:rPr lang="en-US" altLang="ko-KR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계속</a:t>
              </a:r>
              <a:r>
                <a:rPr lang="en-US" altLang="ko-KR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115616" y="2204864"/>
              <a:ext cx="7677150" cy="24929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4"/>
                </a:buBlip>
                <a:defRPr/>
              </a:pPr>
              <a:r>
                <a:rPr lang="ko-KR" altLang="en-US" sz="1600" b="1" dirty="0"/>
                <a:t>가지급금</a:t>
              </a:r>
              <a:r>
                <a:rPr lang="en-US" altLang="ko-KR" sz="1600" b="1" dirty="0"/>
                <a:t>/</a:t>
              </a:r>
              <a:r>
                <a:rPr lang="ko-KR" altLang="en-US" sz="1600" b="1" dirty="0" smtClean="0"/>
                <a:t>계좌이체전표등록</a:t>
              </a:r>
              <a:endParaRPr lang="en-US" altLang="ko-KR" sz="16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ko-KR" altLang="en-US" sz="1400" b="1" dirty="0" smtClean="0"/>
                <a:t>  </a:t>
              </a:r>
              <a:r>
                <a:rPr lang="en-US" altLang="ko-KR" sz="1400" b="1" dirty="0" smtClean="0"/>
                <a:t>- </a:t>
              </a:r>
              <a:r>
                <a:rPr lang="ko-KR" altLang="en-US" sz="1400" b="1" dirty="0"/>
                <a:t>세금계산서</a:t>
              </a:r>
              <a:r>
                <a:rPr lang="en-US" altLang="ko-KR" sz="1400" b="1" dirty="0"/>
                <a:t>, </a:t>
              </a:r>
              <a:r>
                <a:rPr lang="ko-KR" altLang="en-US" sz="1400" b="1" dirty="0"/>
                <a:t>여비</a:t>
              </a:r>
              <a:r>
                <a:rPr lang="en-US" altLang="ko-KR" sz="1400" b="1" dirty="0"/>
                <a:t>, </a:t>
              </a:r>
              <a:r>
                <a:rPr lang="ko-KR" altLang="en-US" sz="1400" b="1" dirty="0" err="1"/>
                <a:t>수당성경비</a:t>
              </a:r>
              <a:r>
                <a:rPr lang="ko-KR" altLang="en-US" sz="1400" b="1" dirty="0"/>
                <a:t> 등 계좌이체 내역 </a:t>
              </a:r>
              <a:r>
                <a:rPr lang="ko-KR" altLang="en-US" sz="1400" b="1" dirty="0" smtClean="0"/>
                <a:t>입력</a:t>
              </a:r>
              <a:endParaRPr lang="en-US" altLang="ko-KR" sz="1400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4"/>
                </a:buBlip>
                <a:defRPr/>
              </a:pPr>
              <a:r>
                <a:rPr lang="ko-KR" altLang="en-US" sz="1600" b="1" dirty="0" smtClean="0"/>
                <a:t>대여카드전표등록</a:t>
              </a:r>
              <a:endParaRPr lang="en-US" altLang="ko-KR" sz="16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 smtClean="0"/>
                <a:t>  - </a:t>
              </a:r>
              <a:r>
                <a:rPr lang="ko-KR" altLang="en-US" sz="1400" b="1" dirty="0"/>
                <a:t>연구비집행카드로 </a:t>
              </a:r>
              <a:r>
                <a:rPr lang="ko-KR" altLang="en-US" sz="1400" b="1" dirty="0" err="1"/>
                <a:t>산학협력단</a:t>
              </a:r>
              <a:r>
                <a:rPr lang="ko-KR" altLang="en-US" sz="1400" b="1" dirty="0"/>
                <a:t> 법인카드</a:t>
              </a:r>
              <a:r>
                <a:rPr lang="en-US" altLang="ko-KR" sz="1400" b="1" dirty="0"/>
                <a:t>(</a:t>
              </a:r>
              <a:r>
                <a:rPr lang="ko-KR" altLang="en-US" sz="1400" b="1" dirty="0"/>
                <a:t>대여카드</a:t>
              </a:r>
              <a:r>
                <a:rPr lang="en-US" altLang="ko-KR" sz="1400" b="1" dirty="0"/>
                <a:t>)</a:t>
              </a:r>
              <a:r>
                <a:rPr lang="ko-KR" altLang="en-US" sz="1400" b="1" dirty="0"/>
                <a:t>를 사용하는 </a:t>
              </a:r>
              <a:r>
                <a:rPr lang="ko-KR" altLang="en-US" sz="1400" b="1" dirty="0" smtClean="0"/>
                <a:t>과제</a:t>
              </a: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 smtClean="0"/>
                <a:t>  - </a:t>
              </a:r>
              <a:r>
                <a:rPr lang="ko-KR" altLang="en-US" sz="1400" b="1" dirty="0"/>
                <a:t>카드 사용 내역을 조회하여 </a:t>
              </a:r>
              <a:r>
                <a:rPr lang="ko-KR" altLang="en-US" sz="1400" b="1" dirty="0" smtClean="0"/>
                <a:t>입력</a:t>
              </a:r>
              <a:endParaRPr lang="en-US" altLang="ko-KR" sz="1400" b="1" dirty="0" smtClean="0"/>
            </a:p>
            <a:p>
              <a:pPr>
                <a:spcBef>
                  <a:spcPct val="40000"/>
                </a:spcBef>
                <a:buSzPct val="70000"/>
                <a:defRPr/>
              </a:pPr>
              <a:r>
                <a:rPr lang="en-US" altLang="ko-KR" sz="1400" b="1" dirty="0" smtClean="0"/>
                <a:t>  - </a:t>
              </a:r>
              <a:r>
                <a:rPr lang="ko-KR" altLang="en-US" sz="1400" b="1" dirty="0" err="1"/>
                <a:t>결제년월에</a:t>
              </a:r>
              <a:r>
                <a:rPr lang="ko-KR" altLang="en-US" sz="1400" b="1" dirty="0"/>
                <a:t> 따라 계좌번호 자동 </a:t>
              </a:r>
              <a:r>
                <a:rPr lang="ko-KR" altLang="en-US" sz="1400" b="1" dirty="0" err="1" smtClean="0"/>
                <a:t>세팅</a:t>
              </a:r>
              <a:endParaRPr lang="ko-KR" altLang="en-US" sz="1400" b="1" dirty="0" smtClean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756047" y="1732152"/>
              <a:ext cx="2087760" cy="425169"/>
              <a:chOff x="684038" y="1732152"/>
              <a:chExt cx="2622146" cy="425169"/>
            </a:xfrm>
          </p:grpSpPr>
          <p:sp>
            <p:nvSpPr>
              <p:cNvPr id="45" name="Line 193"/>
              <p:cNvSpPr>
                <a:spLocks noChangeShapeType="1"/>
              </p:cNvSpPr>
              <p:nvPr/>
            </p:nvSpPr>
            <p:spPr bwMode="auto">
              <a:xfrm>
                <a:off x="695715" y="2157321"/>
                <a:ext cx="2610469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" name="Line 193"/>
              <p:cNvSpPr>
                <a:spLocks noChangeShapeType="1"/>
              </p:cNvSpPr>
              <p:nvPr/>
            </p:nvSpPr>
            <p:spPr bwMode="auto">
              <a:xfrm>
                <a:off x="684038" y="1732152"/>
                <a:ext cx="2622146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7" name="그룹 33"/>
            <p:cNvGrpSpPr>
              <a:grpSpLocks/>
            </p:cNvGrpSpPr>
            <p:nvPr/>
          </p:nvGrpSpPr>
          <p:grpSpPr bwMode="auto">
            <a:xfrm>
              <a:off x="624254" y="1665289"/>
              <a:ext cx="473320" cy="522287"/>
              <a:chOff x="490592" y="1636836"/>
              <a:chExt cx="512728" cy="522164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490592" y="1636836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541389" y="1700321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(1)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pic>
        <p:nvPicPr>
          <p:cNvPr id="2050" name="Picture 2" descr="C:\Users\user\Desktop\설명회\캡쳐화면\계좌이체전표등록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73528"/>
            <a:ext cx="77628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설명회\캡쳐화면\대여카드전표등록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77438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그룹 25"/>
          <p:cNvGrpSpPr/>
          <p:nvPr/>
        </p:nvGrpSpPr>
        <p:grpSpPr>
          <a:xfrm>
            <a:off x="624254" y="4967395"/>
            <a:ext cx="8168512" cy="1377117"/>
            <a:chOff x="624254" y="1665289"/>
            <a:chExt cx="8168512" cy="1377117"/>
          </a:xfrm>
        </p:grpSpPr>
        <p:sp>
          <p:nvSpPr>
            <p:cNvPr id="27" name="TextBox 26"/>
            <p:cNvSpPr txBox="1"/>
            <p:nvPr/>
          </p:nvSpPr>
          <p:spPr>
            <a:xfrm>
              <a:off x="1115616" y="176352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교외연구비처</a:t>
              </a:r>
              <a:r>
                <a:rPr lang="ko-KR" altLang="en-US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리</a:t>
              </a:r>
              <a:endPara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1115616" y="2359142"/>
              <a:ext cx="7677150" cy="6832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marL="180975" indent="-180975">
                <a:spcBef>
                  <a:spcPct val="40000"/>
                </a:spcBef>
                <a:buSzPct val="70000"/>
                <a:buBlip>
                  <a:blip r:embed="rId4"/>
                </a:buBlip>
                <a:defRPr/>
              </a:pPr>
              <a:r>
                <a:rPr lang="ko-KR" altLang="en-US" sz="1600" b="1" dirty="0" smtClean="0"/>
                <a:t>입력한 전표를 추가하여 연구비청구서 차수 생성</a:t>
              </a:r>
              <a:endParaRPr lang="en-US" altLang="ko-KR" sz="1600" b="1" dirty="0" smtClean="0"/>
            </a:p>
            <a:p>
              <a:pPr marL="180975" indent="-180975">
                <a:spcBef>
                  <a:spcPct val="40000"/>
                </a:spcBef>
                <a:buSzPct val="70000"/>
                <a:buBlip>
                  <a:blip r:embed="rId4"/>
                </a:buBlip>
                <a:defRPr/>
              </a:pPr>
              <a:r>
                <a:rPr lang="ko-KR" altLang="en-US" sz="1600" b="1" dirty="0" smtClean="0"/>
                <a:t>전표의 종류에 따라 별도의 차수로 생성</a:t>
              </a:r>
              <a:endParaRPr lang="en-US" altLang="ko-KR" sz="1400" b="1" dirty="0" smtClean="0"/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756046" y="1732152"/>
              <a:ext cx="2231778" cy="425169"/>
              <a:chOff x="684037" y="1732152"/>
              <a:chExt cx="2803027" cy="425169"/>
            </a:xfrm>
          </p:grpSpPr>
          <p:sp>
            <p:nvSpPr>
              <p:cNvPr id="33" name="Line 193"/>
              <p:cNvSpPr>
                <a:spLocks noChangeShapeType="1"/>
              </p:cNvSpPr>
              <p:nvPr/>
            </p:nvSpPr>
            <p:spPr bwMode="auto">
              <a:xfrm>
                <a:off x="695715" y="2157321"/>
                <a:ext cx="2791349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" name="Line 193"/>
              <p:cNvSpPr>
                <a:spLocks noChangeShapeType="1"/>
              </p:cNvSpPr>
              <p:nvPr/>
            </p:nvSpPr>
            <p:spPr bwMode="auto">
              <a:xfrm>
                <a:off x="684037" y="1732152"/>
                <a:ext cx="2803026" cy="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0" name="그룹 33"/>
            <p:cNvGrpSpPr>
              <a:grpSpLocks/>
            </p:cNvGrpSpPr>
            <p:nvPr/>
          </p:nvGrpSpPr>
          <p:grpSpPr bwMode="auto">
            <a:xfrm>
              <a:off x="624254" y="1665289"/>
              <a:ext cx="473320" cy="522287"/>
              <a:chOff x="490592" y="1636836"/>
              <a:chExt cx="512728" cy="522164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490592" y="1636836"/>
                <a:ext cx="487330" cy="487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ko-KR" altLang="en-US" sz="1600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541389" y="1700321"/>
                <a:ext cx="461931" cy="4586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ko-KR" sz="1600" dirty="0" smtClean="0">
                    <a:solidFill>
                      <a:schemeClr val="tx2">
                        <a:lumMod val="75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(2)</a:t>
                </a:r>
                <a:endParaRPr lang="ko-KR" altLang="en-US" sz="1600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1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372200" y="260648"/>
            <a:ext cx="25202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en-US" altLang="ko-KR" sz="1600" b="1" dirty="0"/>
              <a:t>RND-</a:t>
            </a:r>
            <a:r>
              <a:rPr lang="ko-KR" altLang="en-US" sz="1600" b="1" dirty="0" err="1"/>
              <a:t>신한카드전표등록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   (</a:t>
            </a:r>
            <a:r>
              <a:rPr lang="ko-KR" altLang="en-US" sz="1600" b="1" dirty="0"/>
              <a:t>카드사용내역입력</a:t>
            </a:r>
            <a:r>
              <a:rPr lang="en-US" altLang="ko-KR" sz="1600" b="1" dirty="0"/>
              <a:t>)</a:t>
            </a:r>
            <a:endParaRPr lang="en-US" altLang="ko-KR" sz="1600" b="1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전표처리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026" name="Picture 2" descr="C:\Users\user\Desktop\설명회\캡쳐화면\신한카드전표등록_카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6" y="1116013"/>
            <a:ext cx="6451488" cy="5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13506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메뉴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연구비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–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전표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전표처리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ea typeface="맑은 고딕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① 신규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전표를 입력하기 위하여 신규 클릭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② 입력선택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카드사용내역 선택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③ 카드종류 및 카드번호 선택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④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RND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카드 사용내역조회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팝업창이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열리면 사용내역 조회하여 선택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더블클릭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⑤ 사용내역 입력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노란색으로 표시된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필수값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입력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⑥ 작업저장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※ </a:t>
                      </a:r>
                      <a:r>
                        <a:rPr lang="ko-KR" altLang="en-US" sz="1200" kern="0" spc="0" dirty="0">
                          <a:solidFill>
                            <a:srgbClr val="FF0000"/>
                          </a:solidFill>
                          <a:effectLst/>
                          <a:ea typeface="맑은 고딕"/>
                        </a:rPr>
                        <a:t>연구비 정산과 관련한 각종 양식을 다운로드 할 수 있습니다</a:t>
                      </a:r>
                      <a:r>
                        <a:rPr lang="en-US" altLang="ko-KR" sz="120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6372200" y="260648"/>
            <a:ext cx="25202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marL="180975" indent="-180975">
              <a:spcBef>
                <a:spcPct val="40000"/>
              </a:spcBef>
              <a:buSzPct val="70000"/>
              <a:buBlip>
                <a:blip r:embed="rId3"/>
              </a:buBlip>
              <a:defRPr/>
            </a:pPr>
            <a:r>
              <a:rPr lang="en-US" altLang="ko-KR" sz="1600" b="1" dirty="0"/>
              <a:t>RND-</a:t>
            </a:r>
            <a:r>
              <a:rPr lang="ko-KR" altLang="en-US" sz="1600" b="1" dirty="0" err="1"/>
              <a:t>신한카드전표등록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   (</a:t>
            </a:r>
            <a:r>
              <a:rPr lang="ko-KR" altLang="en-US" sz="1600" b="1" dirty="0" smtClean="0"/>
              <a:t>계좌이체전표입력</a:t>
            </a:r>
            <a:r>
              <a:rPr lang="en-US" altLang="ko-KR" sz="1600" b="1" dirty="0" smtClean="0"/>
              <a:t>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095" y="301626"/>
            <a:ext cx="43595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>
              <a:tabLst>
                <a:tab pos="482600" algn="l"/>
              </a:tabLst>
            </a:pP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[</a:t>
            </a:r>
            <a:r>
              <a:rPr lang="ko-KR" altLang="en-US" sz="2500" dirty="0" smtClean="0">
                <a:latin typeface="HY울릉도B" pitchFamily="18" charset="-127"/>
                <a:ea typeface="HY울릉도B" pitchFamily="18" charset="-127"/>
              </a:rPr>
              <a:t>전표처리</a:t>
            </a:r>
            <a:r>
              <a:rPr lang="en-US" altLang="ko-KR" sz="2500" dirty="0" smtClean="0">
                <a:latin typeface="HY울릉도B" pitchFamily="18" charset="-127"/>
                <a:ea typeface="HY울릉도B" pitchFamily="18" charset="-127"/>
              </a:rPr>
              <a:t>]</a:t>
            </a:r>
            <a:endParaRPr lang="en-US" altLang="ko-KR" sz="2500" dirty="0">
              <a:latin typeface="HY울릉도B" pitchFamily="18" charset="-127"/>
              <a:ea typeface="HY울릉도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19094"/>
              </p:ext>
            </p:extLst>
          </p:nvPr>
        </p:nvGraphicFramePr>
        <p:xfrm>
          <a:off x="6660232" y="1116013"/>
          <a:ext cx="2376264" cy="5481339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48133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메뉴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연구비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전표처리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화면상단의 조회버튼을 눌러 과제를 조회하여 선택합니다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①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신규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전표를 입력하기 위하여 신규 클릭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② 입력선택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계좌이체내역 선택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③ 사용내역 입력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노란색으로 표시된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필수값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입력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※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수당성경비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전표일 경우 기타소득여부에 ‘예’를 선택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④ 작업저장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입력이 완료되면 저장합니다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user\Desktop\설명회\캡쳐화면\신한카드전표등록_계좌이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8" y="1104451"/>
            <a:ext cx="6452518" cy="54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2841</Words>
  <Application>Microsoft Office PowerPoint</Application>
  <PresentationFormat>화면 슬라이드 쇼(4:3)</PresentationFormat>
  <Paragraphs>524</Paragraphs>
  <Slides>33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33</vt:i4>
      </vt:variant>
    </vt:vector>
  </HeadingPairs>
  <TitlesOfParts>
    <vt:vector size="35" baseType="lpstr">
      <vt:lpstr>Office 테마</vt:lpstr>
      <vt:lpstr>1_Office 테마</vt:lpstr>
      <vt:lpstr>연구비 정산 절차 및 주요사항 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유류세가 각 경제주제체 미치는 영향과  향후 유류세 개선 방향 분석</dc:title>
  <dc:creator>☆꿈은이루어진다☆</dc:creator>
  <cp:lastModifiedBy>user</cp:lastModifiedBy>
  <cp:revision>114</cp:revision>
  <cp:lastPrinted>2015-02-14T08:12:08Z</cp:lastPrinted>
  <dcterms:created xsi:type="dcterms:W3CDTF">2011-05-05T04:57:00Z</dcterms:created>
  <dcterms:modified xsi:type="dcterms:W3CDTF">2015-02-21T08:18:29Z</dcterms:modified>
</cp:coreProperties>
</file>