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5" r:id="rId4"/>
    <p:sldId id="256" r:id="rId5"/>
    <p:sldId id="259" r:id="rId6"/>
    <p:sldId id="264" r:id="rId7"/>
  </p:sldIdLst>
  <p:sldSz cx="12192000" cy="6858000"/>
  <p:notesSz cx="6799263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9" autoAdjust="0"/>
    <p:restoredTop sz="94660"/>
  </p:normalViewPr>
  <p:slideViewPr>
    <p:cSldViewPr snapToGrid="0">
      <p:cViewPr>
        <p:scale>
          <a:sx n="100" d="100"/>
          <a:sy n="100" d="100"/>
        </p:scale>
        <p:origin x="13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57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6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84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9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9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3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075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7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65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3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7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8F41E21-0247-B1EA-2AE2-6414E4B0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AB7D4C2-288D-9A72-1111-282861A6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6" y="528638"/>
            <a:ext cx="5310188" cy="45100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D1FC88-9114-D570-49F6-979C76F8B187}"/>
              </a:ext>
            </a:extLst>
          </p:cNvPr>
          <p:cNvSpPr txBox="1"/>
          <p:nvPr/>
        </p:nvSpPr>
        <p:spPr>
          <a:xfrm>
            <a:off x="6884192" y="859095"/>
            <a:ext cx="4371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산학협력시스템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회의비 정산 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사전결재 매뉴얼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en-US" altLang="ko-KR" sz="32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r"/>
            <a:r>
              <a:rPr lang="en-US" altLang="ko-KR" sz="2000" dirty="0">
                <a:solidFill>
                  <a:schemeClr val="bg1"/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&lt;</a:t>
            </a:r>
            <a:r>
              <a:rPr lang="ko-KR" altLang="en-US" sz="2000" dirty="0">
                <a:solidFill>
                  <a:schemeClr val="bg1"/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연구책임자용</a:t>
            </a:r>
            <a:r>
              <a:rPr lang="en-US" altLang="ko-KR" sz="2000" dirty="0">
                <a:solidFill>
                  <a:schemeClr val="bg1"/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&gt;</a:t>
            </a:r>
            <a:endParaRPr lang="ko-KR" altLang="en-US" sz="2000" dirty="0">
              <a:solidFill>
                <a:schemeClr val="bg1"/>
              </a:solidFill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7179F-F927-D4C4-A88C-F837B60508EF}"/>
              </a:ext>
            </a:extLst>
          </p:cNvPr>
          <p:cNvSpPr txBox="1"/>
          <p:nvPr/>
        </p:nvSpPr>
        <p:spPr>
          <a:xfrm>
            <a:off x="8308954" y="4600575"/>
            <a:ext cx="3416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  <a:latin typeface="+mj-ea"/>
                <a:ea typeface="+mj-ea"/>
              </a:rPr>
              <a:t>작성자 </a:t>
            </a:r>
            <a:r>
              <a:rPr lang="en-US" altLang="ko-KR" sz="105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050" dirty="0">
                <a:solidFill>
                  <a:schemeClr val="bg1"/>
                </a:solidFill>
                <a:latin typeface="+mj-ea"/>
                <a:ea typeface="+mj-ea"/>
              </a:rPr>
              <a:t>산학협력단 전략기획팀 시스템담당자 여은종</a:t>
            </a:r>
          </a:p>
        </p:txBody>
      </p:sp>
    </p:spTree>
    <p:extLst>
      <p:ext uri="{BB962C8B-B14F-4D97-AF65-F5344CB8AC3E}">
        <p14:creationId xmlns:p14="http://schemas.microsoft.com/office/powerpoint/2010/main" val="37153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D5E3-23B9-54AA-C4D0-5EF6F40A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F39F619-928A-EDF5-C25A-9ACCEBB656F0}"/>
              </a:ext>
            </a:extLst>
          </p:cNvPr>
          <p:cNvSpPr/>
          <p:nvPr/>
        </p:nvSpPr>
        <p:spPr>
          <a:xfrm>
            <a:off x="217307" y="95140"/>
            <a:ext cx="11852773" cy="406528"/>
          </a:xfrm>
          <a:prstGeom prst="rect">
            <a:avLst/>
          </a:prstGeom>
          <a:solidFill>
            <a:srgbClr val="51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‘24. 2</a:t>
            </a:r>
            <a:r>
              <a:rPr lang="ko-KR" altLang="en-US" b="1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월 산학시스템 기능 개선 안내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D2902C4-8764-95A5-9E49-598D841FA9EF}"/>
              </a:ext>
            </a:extLst>
          </p:cNvPr>
          <p:cNvGrpSpPr/>
          <p:nvPr/>
        </p:nvGrpSpPr>
        <p:grpSpPr>
          <a:xfrm>
            <a:off x="273021" y="672601"/>
            <a:ext cx="3175137" cy="369332"/>
            <a:chOff x="217178" y="585865"/>
            <a:chExt cx="4586309" cy="5334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1A1BB6-6D6B-F5DD-7FB9-5447F865FA74}"/>
                </a:ext>
              </a:extLst>
            </p:cNvPr>
            <p:cNvSpPr txBox="1"/>
            <p:nvPr/>
          </p:nvSpPr>
          <p:spPr>
            <a:xfrm>
              <a:off x="307544" y="585865"/>
              <a:ext cx="4495943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회의비 사전결재 메뉴 신설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69F25D7-82F5-602B-13C9-034448FE7D9F}"/>
                </a:ext>
              </a:extLst>
            </p:cNvPr>
            <p:cNvSpPr/>
            <p:nvPr/>
          </p:nvSpPr>
          <p:spPr>
            <a:xfrm>
              <a:off x="217178" y="662427"/>
              <a:ext cx="90366" cy="354744"/>
            </a:xfrm>
            <a:prstGeom prst="rect">
              <a:avLst/>
            </a:prstGeom>
            <a:solidFill>
              <a:srgbClr val="005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+mn-ea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E33E23-4F41-3605-F8DF-82300E4E9459}"/>
              </a:ext>
            </a:extLst>
          </p:cNvPr>
          <p:cNvSpPr txBox="1"/>
          <p:nvPr/>
        </p:nvSpPr>
        <p:spPr>
          <a:xfrm>
            <a:off x="335582" y="1168673"/>
            <a:ext cx="39705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[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국가연구개발사업 연구개발비 사용기준</a:t>
            </a:r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]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일부 개정</a:t>
            </a:r>
            <a:endParaRPr lang="en-US" altLang="ko-KR" sz="105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endParaRPr lang="en-US" altLang="ko-KR" sz="40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R&amp;D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과제의 경우</a:t>
            </a:r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사전 내부결재가 완료된 건에 한하여 회의비 집행 가능</a:t>
            </a:r>
            <a:endParaRPr lang="en-US" altLang="ko-KR" sz="105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BEFBF8-D708-6EF7-1399-3CB02DE1E88F}"/>
              </a:ext>
            </a:extLst>
          </p:cNvPr>
          <p:cNvSpPr txBox="1"/>
          <p:nvPr/>
        </p:nvSpPr>
        <p:spPr>
          <a:xfrm>
            <a:off x="6421781" y="4344787"/>
            <a:ext cx="1513077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※ </a:t>
            </a:r>
            <a:r>
              <a:rPr lang="ko-KR" altLang="en-US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시범 운영일자 </a:t>
            </a:r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2024. 2. 19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3B9B3B4-6A9D-963E-CA04-BF0644B908A9}"/>
              </a:ext>
            </a:extLst>
          </p:cNvPr>
          <p:cNvGrpSpPr/>
          <p:nvPr/>
        </p:nvGrpSpPr>
        <p:grpSpPr>
          <a:xfrm>
            <a:off x="258611" y="1846777"/>
            <a:ext cx="5800205" cy="4344974"/>
            <a:chOff x="258611" y="1165133"/>
            <a:chExt cx="4484703" cy="3359522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CDE7E848-E544-AC70-8680-6A7937048D8E}"/>
                </a:ext>
              </a:extLst>
            </p:cNvPr>
            <p:cNvSpPr/>
            <p:nvPr/>
          </p:nvSpPr>
          <p:spPr>
            <a:xfrm>
              <a:off x="258611" y="1266787"/>
              <a:ext cx="4484703" cy="3236448"/>
            </a:xfrm>
            <a:prstGeom prst="rect">
              <a:avLst/>
            </a:prstGeom>
            <a:noFill/>
            <a:ln w="25400">
              <a:solidFill>
                <a:srgbClr val="51B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FA205B-1A5F-7C75-4B23-665F9ABF0BEB}"/>
                </a:ext>
              </a:extLst>
            </p:cNvPr>
            <p:cNvSpPr txBox="1"/>
            <p:nvPr/>
          </p:nvSpPr>
          <p:spPr>
            <a:xfrm>
              <a:off x="363169" y="1165133"/>
              <a:ext cx="1599360" cy="348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▪</a:t>
              </a:r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b="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카드사용등록 </a:t>
              </a:r>
              <a:r>
                <a:rPr lang="en-US" altLang="ko-KR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&gt;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회의비사전결재</a:t>
              </a:r>
              <a:endParaRPr lang="en-US" altLang="ko-KR" sz="831" b="1" dirty="0">
                <a:solidFill>
                  <a:srgbClr val="51B1B8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53A3B762-2B60-5BE6-E2EF-6B21E0F2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174" y="1357756"/>
              <a:ext cx="4342447" cy="3105102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19E3A02-13AB-6FFA-7A49-0A6FB64481E6}"/>
                </a:ext>
              </a:extLst>
            </p:cNvPr>
            <p:cNvSpPr/>
            <p:nvPr/>
          </p:nvSpPr>
          <p:spPr>
            <a:xfrm>
              <a:off x="1283251" y="3238462"/>
              <a:ext cx="3399327" cy="1051260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FE042D-701C-CB85-5B85-4CDA730FD76E}"/>
                </a:ext>
              </a:extLst>
            </p:cNvPr>
            <p:cNvSpPr txBox="1"/>
            <p:nvPr/>
          </p:nvSpPr>
          <p:spPr>
            <a:xfrm>
              <a:off x="3558590" y="4261826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①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674949-7050-DC94-B9EA-C4D909E4E297}"/>
                </a:ext>
              </a:extLst>
            </p:cNvPr>
            <p:cNvSpPr txBox="1"/>
            <p:nvPr/>
          </p:nvSpPr>
          <p:spPr>
            <a:xfrm>
              <a:off x="1065520" y="3132835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②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78527E-C3E9-795E-FF36-9A09DBB297AC}"/>
                </a:ext>
              </a:extLst>
            </p:cNvPr>
            <p:cNvSpPr txBox="1"/>
            <p:nvPr/>
          </p:nvSpPr>
          <p:spPr>
            <a:xfrm>
              <a:off x="1291591" y="4295253"/>
              <a:ext cx="2376053" cy="19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※ R&amp;D 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과제의 경우 타기관 참석인원이 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1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명 이상 있어야 합니다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.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4D653DC-91AE-0EE8-0EB1-070D0AD51882}"/>
                </a:ext>
              </a:extLst>
            </p:cNvPr>
            <p:cNvSpPr/>
            <p:nvPr/>
          </p:nvSpPr>
          <p:spPr>
            <a:xfrm>
              <a:off x="4080648" y="3821719"/>
              <a:ext cx="288704" cy="10649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06FBBDC-B954-5537-95E3-D281A6E091D7}"/>
                </a:ext>
              </a:extLst>
            </p:cNvPr>
            <p:cNvSpPr/>
            <p:nvPr/>
          </p:nvSpPr>
          <p:spPr>
            <a:xfrm>
              <a:off x="2466121" y="2534469"/>
              <a:ext cx="367874" cy="100621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8907B8-26D4-2CA0-3D50-856929D20286}"/>
                </a:ext>
              </a:extLst>
            </p:cNvPr>
            <p:cNvSpPr txBox="1"/>
            <p:nvPr/>
          </p:nvSpPr>
          <p:spPr>
            <a:xfrm>
              <a:off x="2251711" y="2339966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④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CE58EB2-94C3-829D-0B03-53313A2C45FF}"/>
                </a:ext>
              </a:extLst>
            </p:cNvPr>
            <p:cNvSpPr/>
            <p:nvPr/>
          </p:nvSpPr>
          <p:spPr>
            <a:xfrm>
              <a:off x="4365134" y="4331919"/>
              <a:ext cx="298608" cy="10438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CC5808D1-3657-42AD-576F-DEF8BDE88000}"/>
                </a:ext>
              </a:extLst>
            </p:cNvPr>
            <p:cNvSpPr/>
            <p:nvPr/>
          </p:nvSpPr>
          <p:spPr>
            <a:xfrm>
              <a:off x="4071513" y="4323676"/>
              <a:ext cx="287948" cy="102846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644A16-02C7-C7EC-373E-C10D28B48286}"/>
                </a:ext>
              </a:extLst>
            </p:cNvPr>
            <p:cNvSpPr txBox="1"/>
            <p:nvPr/>
          </p:nvSpPr>
          <p:spPr>
            <a:xfrm>
              <a:off x="4330987" y="4257651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③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0EB7124-8908-DAE3-E6A5-514F0B893458}"/>
                </a:ext>
              </a:extLst>
            </p:cNvPr>
            <p:cNvSpPr/>
            <p:nvPr/>
          </p:nvSpPr>
          <p:spPr>
            <a:xfrm>
              <a:off x="3783936" y="4323676"/>
              <a:ext cx="289858" cy="102846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AE5619D-B895-1537-1AB6-B829384B0992}"/>
              </a:ext>
            </a:extLst>
          </p:cNvPr>
          <p:cNvSpPr txBox="1"/>
          <p:nvPr/>
        </p:nvSpPr>
        <p:spPr>
          <a:xfrm>
            <a:off x="6421782" y="4562409"/>
            <a:ext cx="1536138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※ </a:t>
            </a:r>
            <a:r>
              <a:rPr lang="ko-KR" altLang="en-US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정식 운영일자 </a:t>
            </a:r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2024. 3.  1~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3DD35FE-8FE9-A89F-1B3C-5A8A8EC59213}"/>
              </a:ext>
            </a:extLst>
          </p:cNvPr>
          <p:cNvGrpSpPr/>
          <p:nvPr/>
        </p:nvGrpSpPr>
        <p:grpSpPr>
          <a:xfrm>
            <a:off x="6421782" y="1868866"/>
            <a:ext cx="5480037" cy="2309255"/>
            <a:chOff x="6662851" y="1708011"/>
            <a:chExt cx="4484703" cy="18898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267DC6-2A0B-7C81-972A-FA08705AA1EA}"/>
                </a:ext>
              </a:extLst>
            </p:cNvPr>
            <p:cNvSpPr txBox="1"/>
            <p:nvPr/>
          </p:nvSpPr>
          <p:spPr>
            <a:xfrm>
              <a:off x="6707833" y="1966566"/>
              <a:ext cx="1932292" cy="161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① 신규 버튼 클릭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8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554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② 회의내역 작성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③ 저장 버튼 클릭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④ 신청</a:t>
              </a:r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(</a:t>
              </a:r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연구책임자</a:t>
              </a:r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) </a:t>
              </a:r>
              <a:r>
                <a:rPr lang="ko-KR" altLang="en-US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및 승인</a:t>
              </a:r>
              <a:r>
                <a:rPr lang="en-US" altLang="ko-KR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(</a:t>
              </a:r>
              <a:r>
                <a:rPr lang="ko-KR" altLang="en-US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과제담당자</a:t>
              </a:r>
              <a:r>
                <a:rPr lang="en-US" altLang="ko-KR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)</a:t>
              </a: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⑤ 카드사용등록 작성 시 회의내역 불러오기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27AECDE3-0356-153D-E0BB-590B22272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648" b="85669"/>
            <a:stretch/>
          </p:blipFill>
          <p:spPr>
            <a:xfrm>
              <a:off x="8435553" y="1945464"/>
              <a:ext cx="2651265" cy="137636"/>
            </a:xfrm>
            <a:prstGeom prst="rect">
              <a:avLst/>
            </a:prstGeom>
          </p:spPr>
        </p:pic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393BA24C-797F-B539-FF4D-9F57C857E656}"/>
                </a:ext>
              </a:extLst>
            </p:cNvPr>
            <p:cNvSpPr/>
            <p:nvPr/>
          </p:nvSpPr>
          <p:spPr>
            <a:xfrm>
              <a:off x="8423807" y="1945597"/>
              <a:ext cx="2659713" cy="133485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338A952-E27E-030A-149D-3A96E77AC3FE}"/>
                </a:ext>
              </a:extLst>
            </p:cNvPr>
            <p:cNvSpPr/>
            <p:nvPr/>
          </p:nvSpPr>
          <p:spPr>
            <a:xfrm>
              <a:off x="6662851" y="1798801"/>
              <a:ext cx="4484703" cy="1799037"/>
            </a:xfrm>
            <a:prstGeom prst="rect">
              <a:avLst/>
            </a:prstGeom>
            <a:noFill/>
            <a:ln w="25400">
              <a:solidFill>
                <a:srgbClr val="51B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A995A9-9EA8-5DB3-4731-9C8E941DB4FC}"/>
                </a:ext>
              </a:extLst>
            </p:cNvPr>
            <p:cNvSpPr txBox="1"/>
            <p:nvPr/>
          </p:nvSpPr>
          <p:spPr>
            <a:xfrm>
              <a:off x="6776478" y="1708011"/>
              <a:ext cx="2190294" cy="2201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▪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 회의비 사전결재 신청 및 카드사용등록 절차</a:t>
              </a:r>
              <a:endParaRPr lang="en-US" altLang="ko-KR" sz="831" b="1" dirty="0">
                <a:solidFill>
                  <a:srgbClr val="51B1B8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84386CA-0E76-E825-6412-180395B87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4213" y="2124899"/>
              <a:ext cx="2174113" cy="1397334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7F07102-B1B7-136A-1A4D-F414164F04A5}"/>
                </a:ext>
              </a:extLst>
            </p:cNvPr>
            <p:cNvSpPr/>
            <p:nvPr/>
          </p:nvSpPr>
          <p:spPr>
            <a:xfrm>
              <a:off x="8974426" y="2676380"/>
              <a:ext cx="1034236" cy="70338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12700">
              <a:solidFill>
                <a:srgbClr val="0052B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547584D-92AF-7485-EAAE-E1E0AAE0D57A}"/>
                </a:ext>
              </a:extLst>
            </p:cNvPr>
            <p:cNvCxnSpPr/>
            <p:nvPr/>
          </p:nvCxnSpPr>
          <p:spPr>
            <a:xfrm flipH="1" flipV="1">
              <a:off x="8435938" y="2095569"/>
              <a:ext cx="530834" cy="580811"/>
            </a:xfrm>
            <a:prstGeom prst="line">
              <a:avLst/>
            </a:prstGeom>
            <a:ln w="12700">
              <a:solidFill>
                <a:srgbClr val="0052B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AE800AC-9C19-EE4D-4C71-47F44188C62F}"/>
                </a:ext>
              </a:extLst>
            </p:cNvPr>
            <p:cNvCxnSpPr/>
            <p:nvPr/>
          </p:nvCxnSpPr>
          <p:spPr>
            <a:xfrm flipV="1">
              <a:off x="10016316" y="2082380"/>
              <a:ext cx="1067205" cy="594000"/>
            </a:xfrm>
            <a:prstGeom prst="line">
              <a:avLst/>
            </a:prstGeom>
            <a:ln w="12700">
              <a:solidFill>
                <a:srgbClr val="0052B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ED3C5B3-7118-46D6-AA14-F4132DEB2ADB}"/>
                </a:ext>
              </a:extLst>
            </p:cNvPr>
            <p:cNvSpPr txBox="1"/>
            <p:nvPr/>
          </p:nvSpPr>
          <p:spPr>
            <a:xfrm>
              <a:off x="8198050" y="1831067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⑤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FDBD517-1026-9E1E-25C8-B4A65BB234EE}"/>
                </a:ext>
              </a:extLst>
            </p:cNvPr>
            <p:cNvSpPr/>
            <p:nvPr/>
          </p:nvSpPr>
          <p:spPr>
            <a:xfrm>
              <a:off x="8974426" y="2753342"/>
              <a:ext cx="1964021" cy="60172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975266-99A2-A4B5-AE76-34121470CD16}"/>
                </a:ext>
              </a:extLst>
            </p:cNvPr>
            <p:cNvSpPr txBox="1"/>
            <p:nvPr/>
          </p:nvSpPr>
          <p:spPr>
            <a:xfrm>
              <a:off x="8916607" y="3348381"/>
              <a:ext cx="1344057" cy="19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※ 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사전결재 내역 자동 입력됩니다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.</a:t>
              </a: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BDA77D2C-B01F-7941-39FE-F8DBD76B92CA}"/>
                </a:ext>
              </a:extLst>
            </p:cNvPr>
            <p:cNvCxnSpPr/>
            <p:nvPr/>
          </p:nvCxnSpPr>
          <p:spPr>
            <a:xfrm>
              <a:off x="7683211" y="2172616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8F00048C-066B-46F8-89BD-C6691F650D11}"/>
                </a:ext>
              </a:extLst>
            </p:cNvPr>
            <p:cNvCxnSpPr/>
            <p:nvPr/>
          </p:nvCxnSpPr>
          <p:spPr>
            <a:xfrm>
              <a:off x="7683211" y="2546302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5521667A-EE88-3CA6-6267-585A53D88FAE}"/>
                </a:ext>
              </a:extLst>
            </p:cNvPr>
            <p:cNvCxnSpPr/>
            <p:nvPr/>
          </p:nvCxnSpPr>
          <p:spPr>
            <a:xfrm>
              <a:off x="7683211" y="2899202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9A6FEBE5-35F6-3718-5254-0D69DA6EB6C4}"/>
                </a:ext>
              </a:extLst>
            </p:cNvPr>
            <p:cNvCxnSpPr/>
            <p:nvPr/>
          </p:nvCxnSpPr>
          <p:spPr>
            <a:xfrm>
              <a:off x="7683211" y="3236669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FEA5108-F126-D393-0D04-9CC6E114E42A}"/>
              </a:ext>
            </a:extLst>
          </p:cNvPr>
          <p:cNvSpPr txBox="1"/>
          <p:nvPr/>
        </p:nvSpPr>
        <p:spPr>
          <a:xfrm>
            <a:off x="6726511" y="4878017"/>
            <a:ext cx="50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정식 운영</a:t>
            </a:r>
            <a:r>
              <a:rPr lang="en-US" altLang="ko-KR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R&amp;D </a:t>
            </a:r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과제 회의비 정산 시 회의비 사전결재            </a:t>
            </a:r>
            <a:endParaRPr lang="en-US" altLang="ko-KR" b="1" dirty="0">
              <a:solidFill>
                <a:srgbClr val="FF000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                </a:t>
            </a:r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내역 필수로 입력하도록 제어</a:t>
            </a:r>
            <a:endParaRPr lang="en-US" altLang="ko-KR" b="1" dirty="0">
              <a:solidFill>
                <a:srgbClr val="FF000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09" y="346104"/>
            <a:ext cx="488948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변경사항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카드사용등록 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&gt;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회의비사전결재 메뉴 추가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업무흐름 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상세 내용은 다음 페이지부터 참고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회의비사전결재 메뉴에서 회의비 내역 입력 및 신청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집행담당자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신청내역 확인 및 승인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카드사용등록에서 회의비사전결재 내역 불러와서 정산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4" y="765870"/>
            <a:ext cx="8560027" cy="407963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47427" y="3171825"/>
            <a:ext cx="468574" cy="200025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01726" y="2873375"/>
            <a:ext cx="682624" cy="180975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036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76699" y="2228850"/>
            <a:ext cx="685801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109" y="6319094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 타기관 없을 경우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신청했을 때 제어 걸림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86074" y="2228850"/>
            <a:ext cx="1190625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109" y="598447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신청일자 수정 가능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0669" y="194322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0154" y="194322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80974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141252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06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80234" y="2228850"/>
            <a:ext cx="1829754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234" y="5984473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처리상태가 신청일 때 신청취소 가능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350" y="19958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0234" y="6302179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 카드사용등록에서 회의비 정산 시 그대로 불러와짐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820487" y="3499658"/>
            <a:ext cx="10371513" cy="177061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350" y="322055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82048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18485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267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484590" y="1829840"/>
            <a:ext cx="2949461" cy="17352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934" y="5984473"/>
            <a:ext cx="756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사전결재정보 불러와서 회의비 상세내역 입력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  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상세내역 불러온 자료 수정해서 저장하지 못 하도록 제어 걸려있음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사전 결재 받은 내용과 달라지므로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  <a:endParaRPr lang="ko-KR" altLang="en-US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020" y="158856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7811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378683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249</Words>
  <Application>Microsoft Office PowerPoint</Application>
  <PresentationFormat>와이드스크린</PresentationFormat>
  <Paragraphs>86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12롯데마트드림Bold</vt:lpstr>
      <vt:lpstr>12롯데마트드림Medium</vt:lpstr>
      <vt:lpstr>HY헤드라인M</vt:lpstr>
      <vt:lpstr>Pretendard ExtraBold</vt:lpstr>
      <vt:lpstr>Pretendard SemiBold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Eunjong Yeo</dc:creator>
  <cp:lastModifiedBy>영미 조</cp:lastModifiedBy>
  <cp:revision>23</cp:revision>
  <cp:lastPrinted>2024-02-16T01:02:28Z</cp:lastPrinted>
  <dcterms:created xsi:type="dcterms:W3CDTF">2024-02-16T00:53:41Z</dcterms:created>
  <dcterms:modified xsi:type="dcterms:W3CDTF">2024-02-16T08:58:20Z</dcterms:modified>
</cp:coreProperties>
</file>