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6" r:id="rId4"/>
    <p:sldId id="264" r:id="rId5"/>
    <p:sldId id="258" r:id="rId6"/>
    <p:sldId id="259" r:id="rId7"/>
    <p:sldId id="266" r:id="rId8"/>
    <p:sldId id="260" r:id="rId9"/>
    <p:sldId id="261" r:id="rId10"/>
    <p:sldId id="265" r:id="rId11"/>
    <p:sldId id="262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5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68F0-4380-42B0-B40B-EB7968268B59}" type="datetimeFigureOut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5C8-6302-449B-824A-B6C3613CE5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390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68F0-4380-42B0-B40B-EB7968268B59}" type="datetimeFigureOut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5C8-6302-449B-824A-B6C3613CE5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404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68F0-4380-42B0-B40B-EB7968268B59}" type="datetimeFigureOut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5C8-6302-449B-824A-B6C3613CE5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620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68F0-4380-42B0-B40B-EB7968268B59}" type="datetimeFigureOut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5C8-6302-449B-824A-B6C3613CE5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44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68F0-4380-42B0-B40B-EB7968268B59}" type="datetimeFigureOut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5C8-6302-449B-824A-B6C3613CE5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941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68F0-4380-42B0-B40B-EB7968268B59}" type="datetimeFigureOut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5C8-6302-449B-824A-B6C3613CE5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51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68F0-4380-42B0-B40B-EB7968268B59}" type="datetimeFigureOut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5C8-6302-449B-824A-B6C3613CE5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726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68F0-4380-42B0-B40B-EB7968268B59}" type="datetimeFigureOut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5C8-6302-449B-824A-B6C3613CE5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006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68F0-4380-42B0-B40B-EB7968268B59}" type="datetimeFigureOut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5C8-6302-449B-824A-B6C3613CE5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747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68F0-4380-42B0-B40B-EB7968268B59}" type="datetimeFigureOut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5C8-6302-449B-824A-B6C3613CE5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43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68F0-4380-42B0-B40B-EB7968268B59}" type="datetimeFigureOut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25C8-6302-449B-824A-B6C3613CE5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73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368F0-4380-42B0-B40B-EB7968268B59}" type="datetimeFigureOut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25C8-6302-449B-824A-B6C3613CE5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880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r="31760"/>
          <a:stretch/>
        </p:blipFill>
        <p:spPr>
          <a:xfrm>
            <a:off x="177611" y="276225"/>
            <a:ext cx="11642914" cy="554355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77611" y="5946570"/>
            <a:ext cx="11642914" cy="7114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ko-KR" altLang="en-US" b="1" dirty="0" err="1" smtClean="0">
                <a:solidFill>
                  <a:srgbClr val="0070C0"/>
                </a:solidFill>
              </a:rPr>
              <a:t>과제신청및계약</a:t>
            </a:r>
            <a:r>
              <a:rPr lang="en-US" altLang="ko-KR" dirty="0" smtClean="0">
                <a:solidFill>
                  <a:schemeClr val="tx1"/>
                </a:solidFill>
              </a:rPr>
              <a:t>&gt;</a:t>
            </a:r>
            <a:r>
              <a:rPr lang="ko-KR" altLang="en-US" dirty="0" err="1" smtClean="0">
                <a:solidFill>
                  <a:schemeClr val="tx1"/>
                </a:solidFill>
              </a:rPr>
              <a:t>과제신청</a:t>
            </a:r>
            <a:r>
              <a:rPr lang="ko-KR" altLang="en-US" dirty="0" smtClean="0">
                <a:solidFill>
                  <a:schemeClr val="tx1"/>
                </a:solidFill>
              </a:rPr>
              <a:t> 클릭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b="1" dirty="0" err="1" smtClean="0">
                <a:solidFill>
                  <a:srgbClr val="0070C0"/>
                </a:solidFill>
              </a:rPr>
              <a:t>과제신청및계약</a:t>
            </a:r>
            <a:r>
              <a:rPr lang="ko-KR" altLang="en-US" b="1" dirty="0" smtClean="0">
                <a:solidFill>
                  <a:srgbClr val="0070C0"/>
                </a:solidFill>
              </a:rPr>
              <a:t> 메뉴</a:t>
            </a:r>
            <a:r>
              <a:rPr lang="ko-KR" altLang="en-US" dirty="0" smtClean="0">
                <a:solidFill>
                  <a:schemeClr val="tx1"/>
                </a:solidFill>
              </a:rPr>
              <a:t>는 연구책임자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err="1" smtClean="0">
                <a:solidFill>
                  <a:schemeClr val="tx1"/>
                </a:solidFill>
              </a:rPr>
              <a:t>참여연구원</a:t>
            </a:r>
            <a:r>
              <a:rPr lang="ko-KR" altLang="en-US" dirty="0" smtClean="0">
                <a:solidFill>
                  <a:schemeClr val="tx1"/>
                </a:solidFill>
              </a:rPr>
              <a:t> 기본 권한입니다</a:t>
            </a:r>
            <a:r>
              <a:rPr lang="en-US" altLang="ko-KR" dirty="0" smtClean="0">
                <a:solidFill>
                  <a:schemeClr val="tx1"/>
                </a:solidFill>
              </a:rPr>
              <a:t>.)</a:t>
            </a:r>
          </a:p>
          <a:p>
            <a:pPr algn="ctr"/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11" y="5053693"/>
            <a:ext cx="1414425" cy="3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03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65414" y="1655072"/>
            <a:ext cx="10082893" cy="3357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ko-KR" altLang="en-US" b="1" dirty="0" err="1" smtClean="0">
                <a:solidFill>
                  <a:schemeClr val="accent1">
                    <a:lumMod val="50000"/>
                  </a:schemeClr>
                </a:solidFill>
              </a:rPr>
              <a:t>과제신청및계약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&gt;</a:t>
            </a:r>
            <a:r>
              <a:rPr lang="ko-KR" altLang="en-US" b="1" dirty="0" err="1" smtClean="0">
                <a:solidFill>
                  <a:schemeClr val="accent1">
                    <a:lumMod val="50000"/>
                  </a:schemeClr>
                </a:solidFill>
              </a:rPr>
              <a:t>과제신청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ko-KR" altLang="en-US" b="1" dirty="0" err="1" smtClean="0">
                <a:solidFill>
                  <a:schemeClr val="accent1">
                    <a:lumMod val="50000"/>
                  </a:schemeClr>
                </a:solidFill>
              </a:rPr>
              <a:t>과제구분이</a:t>
            </a:r>
            <a:r>
              <a:rPr lang="ko-KR" alt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기타일때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입력사항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] </a:t>
            </a:r>
          </a:p>
          <a:p>
            <a:endParaRPr lang="en-US" altLang="ko-K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4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824806" y="197782"/>
            <a:ext cx="4127157" cy="6474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[</a:t>
            </a:r>
            <a:r>
              <a:rPr lang="ko-KR" altLang="en-US" dirty="0" smtClean="0">
                <a:solidFill>
                  <a:srgbClr val="FF0000"/>
                </a:solidFill>
              </a:rPr>
              <a:t>과제 구분이 </a:t>
            </a:r>
            <a:r>
              <a:rPr lang="ko-KR" altLang="en-US" dirty="0" err="1" smtClean="0">
                <a:solidFill>
                  <a:srgbClr val="FF0000"/>
                </a:solidFill>
              </a:rPr>
              <a:t>기타일때</a:t>
            </a:r>
            <a:r>
              <a:rPr lang="ko-KR" altLang="en-US" dirty="0" smtClean="0">
                <a:solidFill>
                  <a:srgbClr val="FF0000"/>
                </a:solidFill>
              </a:rPr>
              <a:t> 입력 사항</a:t>
            </a:r>
            <a:r>
              <a:rPr lang="en-US" altLang="ko-KR" dirty="0" smtClean="0">
                <a:solidFill>
                  <a:srgbClr val="FF0000"/>
                </a:solidFill>
              </a:rPr>
              <a:t>]</a:t>
            </a:r>
          </a:p>
          <a:p>
            <a:endParaRPr lang="en-US" altLang="ko-KR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1)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참여형태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단독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공동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위탁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주관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택</a:t>
            </a:r>
            <a:r>
              <a:rPr lang="en-US" altLang="ko-KR" sz="1600" dirty="0" smtClean="0">
                <a:solidFill>
                  <a:schemeClr val="tx1"/>
                </a:solidFill>
              </a:rPr>
              <a:t> 1</a:t>
            </a:r>
          </a:p>
          <a:p>
            <a:r>
              <a:rPr lang="en-US" altLang="ko-KR" sz="1600" dirty="0">
                <a:solidFill>
                  <a:schemeClr val="tx1"/>
                </a:solidFill>
              </a:rPr>
              <a:t>2)</a:t>
            </a:r>
            <a:r>
              <a:rPr lang="ko-KR" altLang="en-US" sz="1600" dirty="0" err="1">
                <a:solidFill>
                  <a:schemeClr val="tx1"/>
                </a:solidFill>
              </a:rPr>
              <a:t>연구과제명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>
                <a:solidFill>
                  <a:schemeClr val="tx1"/>
                </a:solidFill>
              </a:rPr>
              <a:t>직접 작성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en-US" altLang="ko-KR" sz="1600" dirty="0">
                <a:solidFill>
                  <a:schemeClr val="tx1"/>
                </a:solidFill>
              </a:rPr>
              <a:t>3)</a:t>
            </a:r>
            <a:r>
              <a:rPr lang="ko-KR" altLang="en-US" sz="1600" dirty="0">
                <a:solidFill>
                  <a:schemeClr val="tx1"/>
                </a:solidFill>
              </a:rPr>
              <a:t>지원기관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spc="-150" dirty="0">
                <a:solidFill>
                  <a:schemeClr val="tx1"/>
                </a:solidFill>
              </a:rPr>
              <a:t>돋보기 버튼 클릭</a:t>
            </a:r>
            <a:r>
              <a:rPr lang="en-US" altLang="ko-KR" sz="1600" spc="-150" dirty="0">
                <a:solidFill>
                  <a:schemeClr val="tx1"/>
                </a:solidFill>
              </a:rPr>
              <a:t>,</a:t>
            </a:r>
            <a:r>
              <a:rPr lang="ko-KR" altLang="en-US" sz="1600" spc="-150" dirty="0">
                <a:solidFill>
                  <a:schemeClr val="tx1"/>
                </a:solidFill>
              </a:rPr>
              <a:t> 조회 후 입력</a:t>
            </a:r>
            <a:endParaRPr lang="en-US" altLang="ko-KR" sz="1600" spc="-150" dirty="0">
              <a:solidFill>
                <a:schemeClr val="tx1"/>
              </a:solidFill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*</a:t>
            </a:r>
            <a:r>
              <a:rPr lang="ko-KR" altLang="en-US" sz="1400" dirty="0" smtClean="0">
                <a:solidFill>
                  <a:schemeClr val="tx1"/>
                </a:solidFill>
              </a:rPr>
              <a:t>지원기관이 </a:t>
            </a:r>
            <a:r>
              <a:rPr lang="ko-KR" altLang="en-US" sz="1400" dirty="0">
                <a:solidFill>
                  <a:schemeClr val="tx1"/>
                </a:solidFill>
              </a:rPr>
              <a:t>검색되지 않을 경우 </a:t>
            </a:r>
            <a:r>
              <a:rPr lang="ko-KR" altLang="en-US" sz="1400" dirty="0" err="1">
                <a:solidFill>
                  <a:schemeClr val="tx1"/>
                </a:solidFill>
              </a:rPr>
              <a:t>협약파트</a:t>
            </a:r>
            <a:r>
              <a:rPr lang="ko-KR" altLang="en-US" sz="1400" dirty="0">
                <a:solidFill>
                  <a:schemeClr val="tx1"/>
                </a:solidFill>
              </a:rPr>
              <a:t> 각 단과대학별 담당에게 유선 </a:t>
            </a:r>
            <a:r>
              <a:rPr lang="ko-KR" altLang="en-US" sz="1400" dirty="0" smtClean="0">
                <a:solidFill>
                  <a:schemeClr val="tx1"/>
                </a:solidFill>
              </a:rPr>
              <a:t>연락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4) </a:t>
            </a:r>
            <a:r>
              <a:rPr lang="ko-KR" altLang="en-US" sz="1600" dirty="0" err="1">
                <a:solidFill>
                  <a:schemeClr val="tx1"/>
                </a:solidFill>
              </a:rPr>
              <a:t>총연구기간</a:t>
            </a: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>
                <a:solidFill>
                  <a:schemeClr val="tx1"/>
                </a:solidFill>
              </a:rPr>
              <a:t>최초 연구시작일부터</a:t>
            </a:r>
            <a:r>
              <a:rPr lang="en-US" altLang="ko-KR" sz="1600" dirty="0">
                <a:solidFill>
                  <a:schemeClr val="tx1"/>
                </a:solidFill>
              </a:rPr>
              <a:t>~</a:t>
            </a:r>
            <a:r>
              <a:rPr lang="ko-KR" altLang="en-US" sz="1600" dirty="0">
                <a:solidFill>
                  <a:schemeClr val="tx1"/>
                </a:solidFill>
              </a:rPr>
              <a:t>최종 종료일을 다음과 같이 숫자로 입력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 -1</a:t>
            </a:r>
            <a:r>
              <a:rPr lang="ko-KR" altLang="en-US" sz="1400" dirty="0">
                <a:solidFill>
                  <a:schemeClr val="tx1"/>
                </a:solidFill>
              </a:rPr>
              <a:t>단계 </a:t>
            </a:r>
            <a:r>
              <a:rPr lang="en-US" altLang="ko-KR" sz="1400" dirty="0">
                <a:solidFill>
                  <a:schemeClr val="tx1"/>
                </a:solidFill>
              </a:rPr>
              <a:t>20230101 ~ 20251231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  2</a:t>
            </a:r>
            <a:r>
              <a:rPr lang="ko-KR" altLang="en-US" sz="1400" dirty="0">
                <a:solidFill>
                  <a:schemeClr val="tx1"/>
                </a:solidFill>
              </a:rPr>
              <a:t>단계 </a:t>
            </a:r>
            <a:r>
              <a:rPr lang="en-US" altLang="ko-KR" sz="1400" dirty="0">
                <a:solidFill>
                  <a:schemeClr val="tx1"/>
                </a:solidFill>
              </a:rPr>
              <a:t>20260101 ~ 20271231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 -</a:t>
            </a:r>
            <a:r>
              <a:rPr lang="ko-KR" altLang="en-US" sz="1400" dirty="0" err="1">
                <a:solidFill>
                  <a:schemeClr val="tx1"/>
                </a:solidFill>
              </a:rPr>
              <a:t>총연구기간</a:t>
            </a:r>
            <a:r>
              <a:rPr lang="ko-KR" altLang="en-US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>
                <a:solidFill>
                  <a:schemeClr val="tx1"/>
                </a:solidFill>
              </a:rPr>
              <a:t>: 20230101 ~ 20271231</a:t>
            </a: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5)</a:t>
            </a:r>
            <a:r>
              <a:rPr lang="ko-KR" altLang="en-US" sz="1600" dirty="0" err="1">
                <a:solidFill>
                  <a:schemeClr val="tx1"/>
                </a:solidFill>
              </a:rPr>
              <a:t>총연구비</a:t>
            </a: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 err="1">
                <a:solidFill>
                  <a:schemeClr val="tx1"/>
                </a:solidFill>
              </a:rPr>
              <a:t>총연구기간</a:t>
            </a:r>
            <a:r>
              <a:rPr lang="ko-KR" altLang="en-US" sz="1600" dirty="0">
                <a:solidFill>
                  <a:schemeClr val="tx1"/>
                </a:solidFill>
              </a:rPr>
              <a:t> 동안 </a:t>
            </a:r>
            <a:r>
              <a:rPr lang="ko-KR" altLang="en-US" sz="1600" dirty="0" err="1">
                <a:solidFill>
                  <a:schemeClr val="tx1"/>
                </a:solidFill>
              </a:rPr>
              <a:t>우리기관이</a:t>
            </a:r>
            <a:r>
              <a:rPr lang="ko-KR" altLang="en-US" sz="1600" dirty="0">
                <a:solidFill>
                  <a:schemeClr val="tx1"/>
                </a:solidFill>
              </a:rPr>
              <a:t> 사용하는 현금 연구비만 입력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 -</a:t>
            </a:r>
            <a:r>
              <a:rPr lang="ko-KR" altLang="en-US" sz="1400" dirty="0" err="1">
                <a:solidFill>
                  <a:schemeClr val="tx1"/>
                </a:solidFill>
              </a:rPr>
              <a:t>현금연구비</a:t>
            </a:r>
            <a:r>
              <a:rPr lang="ko-KR" altLang="en-US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>
                <a:solidFill>
                  <a:schemeClr val="tx1"/>
                </a:solidFill>
              </a:rPr>
              <a:t>100,000,000</a:t>
            </a:r>
            <a:r>
              <a:rPr lang="ko-KR" altLang="en-US" sz="1400" dirty="0">
                <a:solidFill>
                  <a:schemeClr val="tx1"/>
                </a:solidFill>
              </a:rPr>
              <a:t>원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 -</a:t>
            </a:r>
            <a:r>
              <a:rPr lang="ko-KR" altLang="en-US" sz="1400" dirty="0" err="1">
                <a:solidFill>
                  <a:schemeClr val="tx1"/>
                </a:solidFill>
              </a:rPr>
              <a:t>현물연구비</a:t>
            </a:r>
            <a:r>
              <a:rPr lang="ko-KR" altLang="en-US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>
                <a:solidFill>
                  <a:schemeClr val="tx1"/>
                </a:solidFill>
              </a:rPr>
              <a:t>20,000,000</a:t>
            </a:r>
            <a:r>
              <a:rPr lang="ko-KR" altLang="en-US" sz="1400" dirty="0">
                <a:solidFill>
                  <a:schemeClr val="tx1"/>
                </a:solidFill>
              </a:rPr>
              <a:t>원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 -</a:t>
            </a:r>
            <a:r>
              <a:rPr lang="ko-KR" altLang="en-US" sz="1400" dirty="0" err="1">
                <a:solidFill>
                  <a:schemeClr val="tx1"/>
                </a:solidFill>
              </a:rPr>
              <a:t>총연구비는</a:t>
            </a:r>
            <a:r>
              <a:rPr lang="ko-KR" altLang="en-US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>
                <a:solidFill>
                  <a:schemeClr val="tx1"/>
                </a:solidFill>
              </a:rPr>
              <a:t>100,000,000</a:t>
            </a:r>
            <a:r>
              <a:rPr lang="ko-KR" altLang="en-US" sz="1400" dirty="0">
                <a:solidFill>
                  <a:schemeClr val="tx1"/>
                </a:solidFill>
              </a:rPr>
              <a:t>원으로 입력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6)</a:t>
            </a:r>
            <a:r>
              <a:rPr lang="ko-KR" altLang="en-US" sz="1600" dirty="0">
                <a:solidFill>
                  <a:schemeClr val="tx1"/>
                </a:solidFill>
              </a:rPr>
              <a:t>요청업무내용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>
                <a:solidFill>
                  <a:schemeClr val="tx1"/>
                </a:solidFill>
              </a:rPr>
              <a:t>신규 과제 신청을 위해 산학협력단이 해야 할 업무 구체적으로 작성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 - </a:t>
            </a:r>
            <a:r>
              <a:rPr lang="ko-KR" altLang="en-US" sz="1200" dirty="0">
                <a:solidFill>
                  <a:schemeClr val="tx1"/>
                </a:solidFill>
              </a:rPr>
              <a:t>도장 날인 서류 </a:t>
            </a:r>
            <a:r>
              <a:rPr lang="en-US" altLang="ko-KR" sz="1200" dirty="0">
                <a:solidFill>
                  <a:schemeClr val="tx1"/>
                </a:solidFill>
              </a:rPr>
              <a:t>: 000</a:t>
            </a:r>
          </a:p>
          <a:p>
            <a:r>
              <a:rPr lang="en-US" altLang="ko-KR" sz="1200" dirty="0">
                <a:solidFill>
                  <a:schemeClr val="tx1"/>
                </a:solidFill>
              </a:rPr>
              <a:t> - </a:t>
            </a:r>
            <a:r>
              <a:rPr lang="ko-KR" altLang="en-US" sz="1200" dirty="0">
                <a:solidFill>
                  <a:schemeClr val="tx1"/>
                </a:solidFill>
              </a:rPr>
              <a:t>기관 증명 서류 </a:t>
            </a:r>
            <a:r>
              <a:rPr lang="en-US" altLang="ko-KR" sz="1200" dirty="0">
                <a:solidFill>
                  <a:schemeClr val="tx1"/>
                </a:solidFill>
              </a:rPr>
              <a:t>: </a:t>
            </a:r>
            <a:r>
              <a:rPr lang="ko-KR" altLang="en-US" sz="1200" dirty="0">
                <a:solidFill>
                  <a:schemeClr val="tx1"/>
                </a:solidFill>
              </a:rPr>
              <a:t>인감증명서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>
                <a:solidFill>
                  <a:schemeClr val="tx1"/>
                </a:solidFill>
              </a:rPr>
              <a:t>사업자등록증 </a:t>
            </a:r>
            <a:r>
              <a:rPr lang="en-US" altLang="ko-KR" sz="1200" dirty="0">
                <a:solidFill>
                  <a:schemeClr val="tx1"/>
                </a:solidFill>
              </a:rPr>
              <a:t>… </a:t>
            </a:r>
            <a:r>
              <a:rPr lang="ko-KR" altLang="en-US" sz="1200" dirty="0">
                <a:solidFill>
                  <a:schemeClr val="tx1"/>
                </a:solidFill>
              </a:rPr>
              <a:t>등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 - </a:t>
            </a:r>
            <a:r>
              <a:rPr lang="ko-KR" altLang="en-US" sz="1200" dirty="0">
                <a:solidFill>
                  <a:schemeClr val="tx1"/>
                </a:solidFill>
              </a:rPr>
              <a:t>제출 공문 필요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7)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err="1">
                <a:solidFill>
                  <a:schemeClr val="tx1"/>
                </a:solidFill>
              </a:rPr>
              <a:t>담당연구원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>
                <a:solidFill>
                  <a:schemeClr val="tx1"/>
                </a:solidFill>
              </a:rPr>
              <a:t>돋보기 버튼 클릭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 err="1">
                <a:solidFill>
                  <a:schemeClr val="tx1"/>
                </a:solidFill>
              </a:rPr>
              <a:t>조회후</a:t>
            </a:r>
            <a:r>
              <a:rPr lang="ko-KR" altLang="en-US" sz="1600" dirty="0">
                <a:solidFill>
                  <a:schemeClr val="tx1"/>
                </a:solidFill>
              </a:rPr>
              <a:t> 입력하거나 수기 등록을 클릭한 후 직접 입력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en-US" altLang="ko-KR" sz="1600" dirty="0">
                <a:solidFill>
                  <a:schemeClr val="tx1"/>
                </a:solidFill>
              </a:rPr>
              <a:t>8</a:t>
            </a:r>
            <a:r>
              <a:rPr lang="en-US" altLang="ko-KR" sz="1600" dirty="0" smtClean="0">
                <a:solidFill>
                  <a:schemeClr val="tx1"/>
                </a:solidFill>
              </a:rPr>
              <a:t>)</a:t>
            </a:r>
            <a:r>
              <a:rPr lang="ko-KR" altLang="en-US" sz="1600" dirty="0">
                <a:solidFill>
                  <a:schemeClr val="tx1"/>
                </a:solidFill>
              </a:rPr>
              <a:t>공고문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>
                <a:solidFill>
                  <a:schemeClr val="tx1"/>
                </a:solidFill>
              </a:rPr>
              <a:t>예산 업로드 필수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en-US" altLang="ko-KR" sz="1600" dirty="0">
                <a:solidFill>
                  <a:schemeClr val="tx1"/>
                </a:solidFill>
              </a:rPr>
              <a:t>9</a:t>
            </a:r>
            <a:r>
              <a:rPr lang="en-US" altLang="ko-KR" sz="1600" dirty="0" smtClean="0">
                <a:solidFill>
                  <a:schemeClr val="tx1"/>
                </a:solidFill>
              </a:rPr>
              <a:t>)</a:t>
            </a:r>
            <a:r>
              <a:rPr lang="ko-KR" altLang="en-US" sz="1600" dirty="0" err="1">
                <a:solidFill>
                  <a:schemeClr val="tx1"/>
                </a:solidFill>
              </a:rPr>
              <a:t>임시저장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10)</a:t>
            </a:r>
            <a:r>
              <a:rPr lang="ko-KR" altLang="en-US" sz="1600" dirty="0" err="1">
                <a:solidFill>
                  <a:schemeClr val="tx1"/>
                </a:solidFill>
              </a:rPr>
              <a:t>신청버튼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>
                <a:solidFill>
                  <a:schemeClr val="tx1"/>
                </a:solidFill>
              </a:rPr>
              <a:t>모든 내용 </a:t>
            </a:r>
            <a:r>
              <a:rPr lang="ko-KR" altLang="en-US" sz="1600" dirty="0" err="1">
                <a:solidFill>
                  <a:schemeClr val="tx1"/>
                </a:solidFill>
              </a:rPr>
              <a:t>입력후</a:t>
            </a:r>
            <a:r>
              <a:rPr lang="ko-KR" altLang="en-US" sz="1600" dirty="0">
                <a:solidFill>
                  <a:schemeClr val="tx1"/>
                </a:solidFill>
              </a:rPr>
              <a:t> 신청 클릭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endParaRPr lang="en-US" altLang="ko-K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b="76334"/>
          <a:stretch/>
        </p:blipFill>
        <p:spPr>
          <a:xfrm>
            <a:off x="159435" y="197782"/>
            <a:ext cx="7629294" cy="168816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35" y="1885950"/>
            <a:ext cx="7629294" cy="186962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06" y="3755572"/>
            <a:ext cx="7631877" cy="2805793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321361" y="2108515"/>
            <a:ext cx="1393139" cy="23889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 smtClean="0">
              <a:solidFill>
                <a:srgbClr val="FF0000"/>
              </a:solidFill>
            </a:endParaRPr>
          </a:p>
          <a:p>
            <a:endParaRPr lang="en-US" altLang="ko-KR" sz="1400" dirty="0" smtClean="0">
              <a:solidFill>
                <a:srgbClr val="FF0000"/>
              </a:solidFill>
            </a:endParaRP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21361" y="2355578"/>
            <a:ext cx="1514779" cy="14081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1)</a:t>
            </a: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58740" y="3747408"/>
            <a:ext cx="7629989" cy="2286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rgbClr val="FF0000"/>
                </a:solidFill>
              </a:rPr>
              <a:t>2</a:t>
            </a:r>
            <a:r>
              <a:rPr lang="en-US" altLang="ko-KR" sz="14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156851" y="3976010"/>
            <a:ext cx="2667992" cy="1796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3)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2824843" y="3984174"/>
            <a:ext cx="2506436" cy="1796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rgbClr val="FF0000"/>
                </a:solidFill>
              </a:rPr>
              <a:t>4</a:t>
            </a:r>
            <a:r>
              <a:rPr lang="en-US" altLang="ko-KR" sz="14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5331278" y="3976008"/>
            <a:ext cx="2595837" cy="179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rgbClr val="FF0000"/>
                </a:solidFill>
              </a:rPr>
              <a:t>5</a:t>
            </a:r>
            <a:r>
              <a:rPr lang="en-US" altLang="ko-KR" sz="14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156851" y="4384588"/>
            <a:ext cx="7631877" cy="6935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6)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147009" y="5064580"/>
            <a:ext cx="7629989" cy="2286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rgbClr val="FF0000"/>
                </a:solidFill>
              </a:rPr>
              <a:t>7</a:t>
            </a:r>
            <a:r>
              <a:rPr lang="en-US" altLang="ko-KR" sz="14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229006" y="5853796"/>
            <a:ext cx="3053037" cy="3918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8)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6727371" y="6223910"/>
            <a:ext cx="718458" cy="3156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rgbClr val="FF0000"/>
                </a:solidFill>
              </a:rPr>
              <a:t>9</a:t>
            </a:r>
            <a:r>
              <a:rPr lang="en-US" altLang="ko-KR" sz="1400" dirty="0" smtClean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261" y="1645199"/>
            <a:ext cx="4205545" cy="294464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5331278" y="1607733"/>
            <a:ext cx="957135" cy="3156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10</a:t>
            </a:r>
            <a:r>
              <a:rPr lang="en-US" altLang="ko-KR" sz="1400" dirty="0" smtClean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131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65414" y="1655072"/>
            <a:ext cx="10082893" cy="3357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ko-KR" altLang="en-US" b="1" dirty="0" err="1" smtClean="0">
                <a:solidFill>
                  <a:schemeClr val="accent1">
                    <a:lumMod val="50000"/>
                  </a:schemeClr>
                </a:solidFill>
              </a:rPr>
              <a:t>과제신청및계약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&gt;</a:t>
            </a:r>
            <a:r>
              <a:rPr lang="ko-KR" altLang="en-US" b="1" dirty="0" err="1" smtClean="0">
                <a:solidFill>
                  <a:schemeClr val="accent1">
                    <a:lumMod val="50000"/>
                  </a:schemeClr>
                </a:solidFill>
              </a:rPr>
              <a:t>과제신청</a:t>
            </a:r>
            <a:r>
              <a:rPr lang="ko-KR" altLang="en-US" b="1" dirty="0" smtClean="0">
                <a:solidFill>
                  <a:schemeClr val="accent1">
                    <a:lumMod val="50000"/>
                  </a:schemeClr>
                </a:solidFill>
              </a:rPr>
              <a:t> 메뉴 </a:t>
            </a:r>
            <a:r>
              <a:rPr lang="ko-KR" altLang="en-US" b="1" dirty="0" smtClean="0">
                <a:solidFill>
                  <a:srgbClr val="FF0000"/>
                </a:solidFill>
              </a:rPr>
              <a:t>공통 기능 설명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] </a:t>
            </a:r>
          </a:p>
          <a:p>
            <a:endParaRPr lang="en-US" altLang="ko-K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87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867724" y="209993"/>
            <a:ext cx="4127157" cy="6474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ko-KR" altLang="en-US" b="1" dirty="0" err="1" smtClean="0">
                <a:solidFill>
                  <a:schemeClr val="accent1">
                    <a:lumMod val="50000"/>
                  </a:schemeClr>
                </a:solidFill>
              </a:rPr>
              <a:t>과제신청및계약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&gt;</a:t>
            </a:r>
            <a:r>
              <a:rPr lang="ko-KR" altLang="en-US" b="1" dirty="0" err="1" smtClean="0">
                <a:solidFill>
                  <a:schemeClr val="accent1">
                    <a:lumMod val="50000"/>
                  </a:schemeClr>
                </a:solidFill>
              </a:rPr>
              <a:t>과제신청</a:t>
            </a:r>
            <a:r>
              <a:rPr lang="ko-KR" altLang="en-US" b="1" dirty="0" smtClean="0">
                <a:solidFill>
                  <a:schemeClr val="accent1">
                    <a:lumMod val="50000"/>
                  </a:schemeClr>
                </a:solidFill>
              </a:rPr>
              <a:t> 메뉴 </a:t>
            </a:r>
            <a:r>
              <a:rPr lang="ko-KR" altLang="en-US" b="1" dirty="0" smtClean="0">
                <a:solidFill>
                  <a:srgbClr val="FF0000"/>
                </a:solidFill>
              </a:rPr>
              <a:t>화면 공통 입력 내용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] </a:t>
            </a:r>
          </a:p>
          <a:p>
            <a:endParaRPr lang="en-US" altLang="ko-KR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1.</a:t>
            </a:r>
            <a:r>
              <a:rPr lang="ko-KR" altLang="en-US" sz="1600" dirty="0" smtClean="0">
                <a:solidFill>
                  <a:schemeClr val="tx1"/>
                </a:solidFill>
              </a:rPr>
              <a:t>신규 버튼 클릭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-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신규버튼</a:t>
            </a:r>
            <a:r>
              <a:rPr lang="ko-KR" altLang="en-US" sz="1400" dirty="0" smtClean="0">
                <a:solidFill>
                  <a:schemeClr val="tx1"/>
                </a:solidFill>
              </a:rPr>
              <a:t> 클릭하지 않고 바로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입력시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임시저장</a:t>
            </a:r>
            <a:r>
              <a:rPr lang="ko-KR" altLang="en-US" sz="1400" dirty="0" smtClean="0">
                <a:solidFill>
                  <a:schemeClr val="tx1"/>
                </a:solidFill>
              </a:rPr>
              <a:t> 버튼 비활성화</a:t>
            </a:r>
            <a:r>
              <a:rPr lang="en-US" altLang="ko-KR" sz="1400" dirty="0" smtClean="0">
                <a:solidFill>
                  <a:schemeClr val="tx1"/>
                </a:solidFill>
              </a:rPr>
              <a:t>(</a:t>
            </a:r>
            <a:r>
              <a:rPr lang="ko-KR" altLang="en-US" sz="1400" dirty="0" smtClean="0">
                <a:solidFill>
                  <a:schemeClr val="tx1"/>
                </a:solidFill>
              </a:rPr>
              <a:t>입력 불가</a:t>
            </a:r>
            <a:r>
              <a:rPr lang="en-US" altLang="ko-KR" sz="1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2.</a:t>
            </a:r>
            <a:r>
              <a:rPr lang="ko-KR" altLang="en-US" sz="1600" dirty="0" smtClean="0">
                <a:solidFill>
                  <a:schemeClr val="tx1"/>
                </a:solidFill>
              </a:rPr>
              <a:t>아래 기준에 따라 과제 구분 선택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-</a:t>
            </a:r>
            <a:r>
              <a:rPr lang="ko-KR" altLang="en-US" sz="1400" dirty="0" smtClean="0">
                <a:solidFill>
                  <a:schemeClr val="tx1"/>
                </a:solidFill>
              </a:rPr>
              <a:t>국가 </a:t>
            </a:r>
            <a:r>
              <a:rPr lang="en-US" altLang="ko-KR" sz="1400" dirty="0" smtClean="0">
                <a:solidFill>
                  <a:schemeClr val="tx1"/>
                </a:solidFill>
              </a:rPr>
              <a:t>R&amp;D : </a:t>
            </a:r>
            <a:r>
              <a:rPr lang="ko-KR" altLang="en-US" sz="1400" dirty="0" smtClean="0">
                <a:solidFill>
                  <a:schemeClr val="tx1"/>
                </a:solidFill>
              </a:rPr>
              <a:t>국가연구개발사업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-</a:t>
            </a:r>
            <a:r>
              <a:rPr lang="ko-KR" altLang="en-US" sz="1400" dirty="0" smtClean="0">
                <a:solidFill>
                  <a:schemeClr val="tx1"/>
                </a:solidFill>
              </a:rPr>
              <a:t>용역</a:t>
            </a:r>
            <a:r>
              <a:rPr lang="en-US" altLang="ko-KR" sz="1400" dirty="0" smtClean="0">
                <a:solidFill>
                  <a:schemeClr val="tx1"/>
                </a:solidFill>
              </a:rPr>
              <a:t>(</a:t>
            </a:r>
            <a:r>
              <a:rPr lang="ko-KR" altLang="en-US" sz="1400" dirty="0" smtClean="0">
                <a:solidFill>
                  <a:schemeClr val="tx1"/>
                </a:solidFill>
              </a:rPr>
              <a:t>입찰</a:t>
            </a:r>
            <a:r>
              <a:rPr lang="en-US" altLang="ko-KR" sz="1400" dirty="0" smtClean="0">
                <a:solidFill>
                  <a:schemeClr val="tx1"/>
                </a:solidFill>
              </a:rPr>
              <a:t>) : </a:t>
            </a:r>
            <a:r>
              <a:rPr lang="ko-KR" altLang="en-US" sz="1400" dirty="0" smtClean="0">
                <a:solidFill>
                  <a:schemeClr val="tx1"/>
                </a:solidFill>
              </a:rPr>
              <a:t>입찰해야 하는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용역과제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-</a:t>
            </a:r>
            <a:r>
              <a:rPr lang="ko-KR" altLang="en-US" sz="1400" dirty="0" smtClean="0">
                <a:solidFill>
                  <a:schemeClr val="tx1"/>
                </a:solidFill>
              </a:rPr>
              <a:t>기타 </a:t>
            </a:r>
            <a:r>
              <a:rPr lang="en-US" altLang="ko-KR" sz="1400" dirty="0" smtClean="0">
                <a:solidFill>
                  <a:schemeClr val="tx1"/>
                </a:solidFill>
              </a:rPr>
              <a:t>: </a:t>
            </a:r>
            <a:r>
              <a:rPr lang="ko-KR" altLang="en-US" sz="1400" dirty="0" smtClean="0">
                <a:solidFill>
                  <a:schemeClr val="tx1"/>
                </a:solidFill>
              </a:rPr>
              <a:t>인력양성사업</a:t>
            </a:r>
            <a:r>
              <a:rPr lang="en-US" altLang="ko-KR" sz="1400" dirty="0" smtClean="0">
                <a:solidFill>
                  <a:schemeClr val="tx1"/>
                </a:solidFill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</a:rPr>
              <a:t>민간재단과제 등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3.</a:t>
            </a:r>
            <a:r>
              <a:rPr lang="ko-KR" altLang="en-US" sz="1600" dirty="0" smtClean="0">
                <a:solidFill>
                  <a:schemeClr val="tx1"/>
                </a:solidFill>
              </a:rPr>
              <a:t>연구책임자 입력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-</a:t>
            </a:r>
            <a:r>
              <a:rPr lang="ko-KR" altLang="en-US" sz="1400" dirty="0" smtClean="0">
                <a:solidFill>
                  <a:schemeClr val="tx1"/>
                </a:solidFill>
              </a:rPr>
              <a:t>연구책임자 아이디로 로그인시 기본값 입력</a:t>
            </a:r>
            <a:r>
              <a:rPr lang="en-US" altLang="ko-KR" sz="1400" dirty="0" smtClean="0">
                <a:solidFill>
                  <a:schemeClr val="tx1"/>
                </a:solidFill>
              </a:rPr>
              <a:t>(</a:t>
            </a:r>
            <a:r>
              <a:rPr lang="ko-KR" altLang="en-US" sz="1400" dirty="0" smtClean="0">
                <a:solidFill>
                  <a:schemeClr val="tx1"/>
                </a:solidFill>
              </a:rPr>
              <a:t>별도 입력 필요 없음</a:t>
            </a:r>
            <a:r>
              <a:rPr lang="en-US" altLang="ko-KR" sz="1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-</a:t>
            </a:r>
            <a:r>
              <a:rPr lang="ko-KR" altLang="en-US" sz="1400" dirty="0" smtClean="0">
                <a:solidFill>
                  <a:schemeClr val="tx1"/>
                </a:solidFill>
              </a:rPr>
              <a:t>권한 위임자 아이디로 로그인시 돋보기 버튼 클릭하여 책임자 조회 후 입력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4.</a:t>
            </a:r>
            <a:r>
              <a:rPr lang="ko-KR" altLang="en-US" sz="1600" dirty="0" smtClean="0">
                <a:solidFill>
                  <a:schemeClr val="tx1"/>
                </a:solidFill>
              </a:rPr>
              <a:t>지원기관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돋보기 버튼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클릭조회</a:t>
            </a:r>
            <a:r>
              <a:rPr lang="ko-KR" altLang="en-US" sz="1600" dirty="0" smtClean="0">
                <a:solidFill>
                  <a:schemeClr val="tx1"/>
                </a:solidFill>
              </a:rPr>
              <a:t> 입력</a:t>
            </a:r>
            <a:r>
              <a:rPr lang="en-US" altLang="ko-KR" sz="1600" dirty="0">
                <a:solidFill>
                  <a:schemeClr val="tx1"/>
                </a:solidFill>
              </a:rPr>
              <a:t>(</a:t>
            </a:r>
            <a:r>
              <a:rPr lang="ko-KR" altLang="en-US" sz="1600" dirty="0" smtClean="0">
                <a:solidFill>
                  <a:schemeClr val="tx1"/>
                </a:solidFill>
              </a:rPr>
              <a:t>수기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입력시</a:t>
            </a:r>
            <a:r>
              <a:rPr lang="ko-KR" altLang="en-US" sz="1600" dirty="0" smtClean="0">
                <a:solidFill>
                  <a:schemeClr val="tx1"/>
                </a:solidFill>
              </a:rPr>
              <a:t> 인식 </a:t>
            </a:r>
            <a:r>
              <a:rPr lang="en-US" altLang="ko-KR" sz="1600" dirty="0" smtClean="0">
                <a:solidFill>
                  <a:schemeClr val="tx1"/>
                </a:solidFill>
              </a:rPr>
              <a:t>X)</a:t>
            </a: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5.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과제신청</a:t>
            </a:r>
            <a:r>
              <a:rPr lang="ko-KR" altLang="en-US" sz="1600" dirty="0" smtClean="0">
                <a:solidFill>
                  <a:schemeClr val="tx1"/>
                </a:solidFill>
              </a:rPr>
              <a:t> 참고자료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연구용역 제안서</a:t>
            </a:r>
            <a:r>
              <a:rPr lang="en-US" altLang="ko-KR" sz="1600" dirty="0" smtClean="0">
                <a:solidFill>
                  <a:schemeClr val="tx1"/>
                </a:solidFill>
              </a:rPr>
              <a:t>/</a:t>
            </a:r>
            <a:r>
              <a:rPr lang="ko-KR" altLang="en-US" sz="1600" dirty="0" smtClean="0">
                <a:solidFill>
                  <a:schemeClr val="tx1"/>
                </a:solidFill>
              </a:rPr>
              <a:t>연구개발계획서 등 작성시 참고 자료 다운 로드 가능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- </a:t>
            </a:r>
            <a:r>
              <a:rPr lang="ko-KR" altLang="en-US" sz="1400" dirty="0" smtClean="0">
                <a:solidFill>
                  <a:schemeClr val="tx1"/>
                </a:solidFill>
              </a:rPr>
              <a:t>예산편성 양식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- </a:t>
            </a:r>
            <a:r>
              <a:rPr lang="ko-KR" altLang="en-US" sz="1400" dirty="0" smtClean="0">
                <a:solidFill>
                  <a:schemeClr val="tx1"/>
                </a:solidFill>
              </a:rPr>
              <a:t>기관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실적자료</a:t>
            </a:r>
            <a:r>
              <a:rPr lang="en-US" altLang="ko-KR" sz="1400" dirty="0" smtClean="0">
                <a:solidFill>
                  <a:schemeClr val="tx1"/>
                </a:solidFill>
              </a:rPr>
              <a:t>(</a:t>
            </a:r>
            <a:r>
              <a:rPr lang="ko-KR" altLang="en-US" sz="1400" dirty="0" smtClean="0">
                <a:solidFill>
                  <a:schemeClr val="tx1"/>
                </a:solidFill>
              </a:rPr>
              <a:t>국가연구개발사업관련</a:t>
            </a:r>
            <a:r>
              <a:rPr lang="en-US" altLang="ko-KR" sz="1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- </a:t>
            </a:r>
            <a:r>
              <a:rPr lang="ko-KR" altLang="en-US" sz="1400" dirty="0" smtClean="0">
                <a:solidFill>
                  <a:schemeClr val="tx1"/>
                </a:solidFill>
              </a:rPr>
              <a:t>연구실 안전 및 보안조치 계획 등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6.</a:t>
            </a:r>
            <a:r>
              <a:rPr lang="ko-KR" altLang="en-US" sz="1600" dirty="0" smtClean="0">
                <a:solidFill>
                  <a:schemeClr val="tx1"/>
                </a:solidFill>
              </a:rPr>
              <a:t>재사용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이전에 작성한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신청목록을</a:t>
            </a:r>
            <a:r>
              <a:rPr lang="ko-KR" altLang="en-US" sz="1600" dirty="0" smtClean="0">
                <a:solidFill>
                  <a:schemeClr val="tx1"/>
                </a:solidFill>
              </a:rPr>
              <a:t> 더블 클릭한 후 재사용 버튼을 누르면 해당 내용 복사 됨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58" y="201829"/>
            <a:ext cx="7632499" cy="6470893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72558" y="3663262"/>
            <a:ext cx="1596891" cy="2388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2</a:t>
            </a: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158215" y="3543812"/>
            <a:ext cx="2709509" cy="2388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3</a:t>
            </a: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403448" y="6305768"/>
            <a:ext cx="650496" cy="2388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1</a:t>
            </a: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700159" y="3086319"/>
            <a:ext cx="1104898" cy="2388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600" b="1" dirty="0">
                <a:solidFill>
                  <a:srgbClr val="FF0000"/>
                </a:solidFill>
              </a:rPr>
              <a:t>5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853792" y="6305768"/>
            <a:ext cx="549655" cy="2388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600" b="1" dirty="0">
                <a:solidFill>
                  <a:srgbClr val="FF0000"/>
                </a:solidFill>
              </a:rPr>
              <a:t>6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31323" y="4234762"/>
            <a:ext cx="2593520" cy="2388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600" b="1" dirty="0">
                <a:solidFill>
                  <a:srgbClr val="FF0000"/>
                </a:solidFill>
              </a:rPr>
              <a:t>4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31323" y="5436374"/>
            <a:ext cx="7573734" cy="411901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>
                <a:solidFill>
                  <a:schemeClr val="tx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산학협력단</a:t>
            </a:r>
            <a:r>
              <a:rPr lang="ko-KR" altLang="en-US" sz="1400" dirty="0" smtClean="0">
                <a:solidFill>
                  <a:schemeClr val="tx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입력내용</a:t>
            </a:r>
            <a:endParaRPr lang="ko-KR" altLang="en-US" sz="1400" dirty="0">
              <a:solidFill>
                <a:schemeClr val="tx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31324" y="4686300"/>
            <a:ext cx="7573734" cy="51435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rgbClr val="FF000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도장 날인 서식 목록</a:t>
            </a:r>
            <a:r>
              <a:rPr lang="en-US" altLang="ko-KR" sz="1400" dirty="0" smtClean="0">
                <a:solidFill>
                  <a:srgbClr val="FF000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z="1400" dirty="0" err="1" smtClean="0">
                <a:solidFill>
                  <a:srgbClr val="FF000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발급요청</a:t>
            </a:r>
            <a:r>
              <a:rPr lang="ko-KR" altLang="en-US" sz="1400" dirty="0" smtClean="0">
                <a:solidFill>
                  <a:srgbClr val="FF000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서류 등 구체적으로 작성</a:t>
            </a:r>
            <a:endParaRPr lang="ko-KR" altLang="en-US" sz="1400" dirty="0">
              <a:solidFill>
                <a:srgbClr val="FF0000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998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65414" y="1655072"/>
            <a:ext cx="10082893" cy="3357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ko-KR" altLang="en-US" b="1" dirty="0" err="1" smtClean="0">
                <a:solidFill>
                  <a:schemeClr val="accent1">
                    <a:lumMod val="50000"/>
                  </a:schemeClr>
                </a:solidFill>
              </a:rPr>
              <a:t>과제신청및계약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&gt;</a:t>
            </a:r>
            <a:r>
              <a:rPr lang="ko-KR" altLang="en-US" b="1" dirty="0" err="1" smtClean="0">
                <a:solidFill>
                  <a:schemeClr val="accent1">
                    <a:lumMod val="50000"/>
                  </a:schemeClr>
                </a:solidFill>
              </a:rPr>
              <a:t>과제신청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ko-KR" altLang="en-US" b="1" dirty="0" err="1" smtClean="0">
                <a:solidFill>
                  <a:schemeClr val="accent1">
                    <a:lumMod val="50000"/>
                  </a:schemeClr>
                </a:solidFill>
              </a:rPr>
              <a:t>과제구분이</a:t>
            </a:r>
            <a:r>
              <a:rPr lang="ko-KR" alt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국가</a:t>
            </a:r>
            <a:r>
              <a:rPr lang="en-US" altLang="ko-KR" b="1" dirty="0" smtClean="0">
                <a:solidFill>
                  <a:srgbClr val="FF0000"/>
                </a:solidFill>
              </a:rPr>
              <a:t>R&amp;D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일때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입력사항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] </a:t>
            </a:r>
          </a:p>
          <a:p>
            <a:endParaRPr lang="en-US" altLang="ko-K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16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4948" t="5906" r="138" b="1621"/>
          <a:stretch/>
        </p:blipFill>
        <p:spPr>
          <a:xfrm>
            <a:off x="148280" y="205946"/>
            <a:ext cx="7669427" cy="647494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933038" y="205946"/>
            <a:ext cx="4127157" cy="6474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altLang="ko-KR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ko-KR" dirty="0" smtClean="0">
                <a:solidFill>
                  <a:srgbClr val="FF0000"/>
                </a:solidFill>
              </a:rPr>
              <a:t>[</a:t>
            </a:r>
            <a:r>
              <a:rPr lang="ko-KR" altLang="en-US" dirty="0" smtClean="0">
                <a:solidFill>
                  <a:srgbClr val="FF0000"/>
                </a:solidFill>
              </a:rPr>
              <a:t>과제 구분이 국가 </a:t>
            </a:r>
            <a:r>
              <a:rPr lang="en-US" altLang="ko-KR" dirty="0" smtClean="0">
                <a:solidFill>
                  <a:srgbClr val="FF0000"/>
                </a:solidFill>
              </a:rPr>
              <a:t>R&amp;D</a:t>
            </a:r>
            <a:r>
              <a:rPr lang="ko-KR" altLang="en-US" dirty="0" err="1" smtClean="0">
                <a:solidFill>
                  <a:srgbClr val="FF0000"/>
                </a:solidFill>
              </a:rPr>
              <a:t>일때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dirty="0" err="1" smtClean="0">
                <a:solidFill>
                  <a:srgbClr val="FF0000"/>
                </a:solidFill>
              </a:rPr>
              <a:t>입력사항</a:t>
            </a:r>
            <a:r>
              <a:rPr lang="en-US" altLang="ko-KR" dirty="0" smtClean="0">
                <a:solidFill>
                  <a:srgbClr val="FF0000"/>
                </a:solidFill>
              </a:rPr>
              <a:t>]</a:t>
            </a:r>
          </a:p>
          <a:p>
            <a:endParaRPr lang="en-US" altLang="ko-KR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1)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참여형태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단독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공동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위탁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주관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택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1</a:t>
            </a:r>
          </a:p>
          <a:p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1-1)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참여형태가</a:t>
            </a:r>
            <a:r>
              <a:rPr lang="ko-KR" altLang="en-US" sz="1600" dirty="0" smtClean="0">
                <a:solidFill>
                  <a:schemeClr val="tx1"/>
                </a:solidFill>
              </a:rPr>
              <a:t> 공동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혹은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위탁일때는</a:t>
            </a:r>
            <a:r>
              <a:rPr lang="ko-KR" altLang="en-US" sz="1600" dirty="0" smtClean="0">
                <a:solidFill>
                  <a:schemeClr val="tx1"/>
                </a:solidFill>
              </a:rPr>
              <a:t> 주관기관 입력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2)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보안과제</a:t>
            </a:r>
            <a:r>
              <a:rPr lang="ko-KR" altLang="en-US" sz="1600" dirty="0" smtClean="0">
                <a:solidFill>
                  <a:schemeClr val="tx1"/>
                </a:solidFill>
              </a:rPr>
              <a:t> 여부 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en-US" altLang="ko-KR" sz="1400" dirty="0" smtClean="0">
                <a:solidFill>
                  <a:srgbClr val="FF0000"/>
                </a:solidFill>
              </a:rPr>
              <a:t>- </a:t>
            </a:r>
            <a:r>
              <a:rPr lang="ko-KR" altLang="en-US" sz="1400" dirty="0" smtClean="0">
                <a:solidFill>
                  <a:srgbClr val="FF0000"/>
                </a:solidFill>
              </a:rPr>
              <a:t>신청하고자 하는 사업 공고문에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보안과제로</a:t>
            </a:r>
            <a:r>
              <a:rPr lang="ko-KR" altLang="en-US" sz="1400" dirty="0" smtClean="0">
                <a:solidFill>
                  <a:srgbClr val="FF0000"/>
                </a:solidFill>
              </a:rPr>
              <a:t> 기재된 경우만 해당 </a:t>
            </a:r>
            <a:r>
              <a:rPr lang="en-US" altLang="ko-KR" sz="1400" dirty="0" smtClean="0">
                <a:solidFill>
                  <a:srgbClr val="FF0000"/>
                </a:solidFill>
              </a:rPr>
              <a:t>‘</a:t>
            </a:r>
            <a:r>
              <a:rPr lang="ko-KR" altLang="en-US" sz="1400" dirty="0" smtClean="0">
                <a:solidFill>
                  <a:srgbClr val="FF0000"/>
                </a:solidFill>
              </a:rPr>
              <a:t>예</a:t>
            </a:r>
            <a:r>
              <a:rPr lang="en-US" altLang="ko-KR" sz="1400" dirty="0" smtClean="0">
                <a:solidFill>
                  <a:srgbClr val="FF0000"/>
                </a:solidFill>
              </a:rPr>
              <a:t>’ </a:t>
            </a:r>
            <a:r>
              <a:rPr lang="ko-KR" altLang="en-US" sz="1400" dirty="0" smtClean="0">
                <a:solidFill>
                  <a:srgbClr val="FF0000"/>
                </a:solidFill>
              </a:rPr>
              <a:t>선택</a:t>
            </a:r>
            <a:endParaRPr lang="en-US" altLang="ko-KR" sz="1400" dirty="0" smtClean="0">
              <a:solidFill>
                <a:srgbClr val="FF0000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3)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필수지원</a:t>
            </a:r>
            <a:r>
              <a:rPr lang="ko-KR" altLang="en-US" sz="1600" dirty="0" smtClean="0">
                <a:solidFill>
                  <a:schemeClr val="tx1"/>
                </a:solidFill>
              </a:rPr>
              <a:t> 여부</a:t>
            </a:r>
            <a:r>
              <a:rPr lang="en-US" altLang="ko-KR" sz="1600" dirty="0" smtClean="0">
                <a:solidFill>
                  <a:schemeClr val="tx1"/>
                </a:solidFill>
              </a:rPr>
              <a:t>(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대응자금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공간 등</a:t>
            </a:r>
            <a:r>
              <a:rPr lang="en-US" altLang="ko-KR" sz="1600" dirty="0" smtClean="0">
                <a:solidFill>
                  <a:schemeClr val="tx1"/>
                </a:solidFill>
              </a:rPr>
              <a:t>) </a:t>
            </a: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- </a:t>
            </a:r>
            <a:r>
              <a:rPr lang="ko-KR" altLang="en-US" sz="1400" dirty="0" smtClean="0">
                <a:solidFill>
                  <a:schemeClr val="tx1"/>
                </a:solidFill>
              </a:rPr>
              <a:t>신청하고자 하는 사업 </a:t>
            </a:r>
            <a:r>
              <a:rPr lang="ko-KR" altLang="en-US" sz="1400" dirty="0" smtClean="0">
                <a:solidFill>
                  <a:srgbClr val="FF0000"/>
                </a:solidFill>
              </a:rPr>
              <a:t>공고문에 신청자격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요건상</a:t>
            </a:r>
            <a:r>
              <a:rPr lang="ko-KR" altLang="en-US" sz="1400" dirty="0" smtClean="0">
                <a:solidFill>
                  <a:srgbClr val="FF0000"/>
                </a:solidFill>
              </a:rPr>
              <a:t> 우리기관에서 부담해야 할 현금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대응자금</a:t>
            </a:r>
            <a:r>
              <a:rPr lang="ko-KR" altLang="en-US" sz="1400" dirty="0" smtClean="0">
                <a:solidFill>
                  <a:srgbClr val="FF0000"/>
                </a:solidFill>
              </a:rPr>
              <a:t> 또는 필수 지원 인력</a:t>
            </a:r>
            <a:r>
              <a:rPr lang="en-US" altLang="ko-KR" sz="1400" dirty="0" smtClean="0">
                <a:solidFill>
                  <a:srgbClr val="FF0000"/>
                </a:solidFill>
              </a:rPr>
              <a:t>,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전용공간</a:t>
            </a:r>
            <a:r>
              <a:rPr lang="ko-KR" altLang="en-US" sz="1400" dirty="0" smtClean="0">
                <a:solidFill>
                  <a:srgbClr val="FF0000"/>
                </a:solidFill>
              </a:rPr>
              <a:t> 등 이 있는 경우만 </a:t>
            </a:r>
            <a:r>
              <a:rPr lang="en-US" altLang="ko-KR" sz="1400" dirty="0" smtClean="0">
                <a:solidFill>
                  <a:srgbClr val="FF0000"/>
                </a:solidFill>
              </a:rPr>
              <a:t>‘</a:t>
            </a:r>
            <a:r>
              <a:rPr lang="ko-KR" altLang="en-US" sz="1400" dirty="0" smtClean="0">
                <a:solidFill>
                  <a:srgbClr val="FF0000"/>
                </a:solidFill>
              </a:rPr>
              <a:t>예</a:t>
            </a:r>
            <a:r>
              <a:rPr lang="en-US" altLang="ko-KR" sz="1400" dirty="0" smtClean="0">
                <a:solidFill>
                  <a:srgbClr val="FF0000"/>
                </a:solidFill>
              </a:rPr>
              <a:t>’</a:t>
            </a:r>
            <a:r>
              <a:rPr lang="ko-KR" altLang="en-US" sz="1400" dirty="0" smtClean="0">
                <a:solidFill>
                  <a:srgbClr val="FF0000"/>
                </a:solidFill>
              </a:rPr>
              <a:t>를 선택</a:t>
            </a:r>
            <a:endParaRPr lang="en-US" altLang="ko-KR" sz="1400" dirty="0">
              <a:solidFill>
                <a:srgbClr val="FF0000"/>
              </a:solidFill>
            </a:endParaRPr>
          </a:p>
          <a:p>
            <a:endParaRPr lang="en-US" altLang="ko-K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72375" y="3690476"/>
            <a:ext cx="1393139" cy="23889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 smtClean="0">
              <a:solidFill>
                <a:srgbClr val="FF0000"/>
              </a:solidFill>
            </a:endParaRPr>
          </a:p>
          <a:p>
            <a:endParaRPr lang="en-US" altLang="ko-KR" sz="1400" dirty="0" smtClean="0">
              <a:solidFill>
                <a:srgbClr val="FF0000"/>
              </a:solidFill>
            </a:endParaRP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0735" y="3921211"/>
            <a:ext cx="1514779" cy="13219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1)</a:t>
            </a: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56811" y="3690476"/>
            <a:ext cx="2129568" cy="2227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 smtClean="0">
              <a:solidFill>
                <a:srgbClr val="FF0000"/>
              </a:solidFill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2)</a:t>
            </a:r>
          </a:p>
          <a:p>
            <a:pPr algn="ctr"/>
            <a:endParaRPr lang="ko-KR" alt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102679" y="3690476"/>
            <a:ext cx="2715028" cy="2388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 smtClean="0">
              <a:solidFill>
                <a:srgbClr val="FF0000"/>
              </a:solidFill>
            </a:endParaRPr>
          </a:p>
          <a:p>
            <a:r>
              <a:rPr lang="en-US" altLang="ko-KR" sz="1600" b="1" dirty="0">
                <a:solidFill>
                  <a:srgbClr val="FF0000"/>
                </a:solidFill>
              </a:rPr>
              <a:t>3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endParaRPr lang="ko-KR" alt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556811" y="3913266"/>
            <a:ext cx="5260896" cy="2341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 smtClean="0">
              <a:solidFill>
                <a:srgbClr val="FF0000"/>
              </a:solidFill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1-1)</a:t>
            </a: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8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933038" y="205946"/>
            <a:ext cx="4127157" cy="6474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altLang="ko-KR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ko-KR" dirty="0" smtClean="0">
                <a:solidFill>
                  <a:srgbClr val="FF0000"/>
                </a:solidFill>
              </a:rPr>
              <a:t>[</a:t>
            </a:r>
            <a:r>
              <a:rPr lang="ko-KR" altLang="en-US" dirty="0" smtClean="0">
                <a:solidFill>
                  <a:srgbClr val="FF0000"/>
                </a:solidFill>
              </a:rPr>
              <a:t>과제 구분이 국가 </a:t>
            </a:r>
            <a:r>
              <a:rPr lang="en-US" altLang="ko-KR" dirty="0" smtClean="0">
                <a:solidFill>
                  <a:srgbClr val="FF0000"/>
                </a:solidFill>
              </a:rPr>
              <a:t>R&amp;D</a:t>
            </a:r>
            <a:r>
              <a:rPr lang="ko-KR" altLang="en-US" dirty="0" err="1" smtClean="0">
                <a:solidFill>
                  <a:srgbClr val="FF0000"/>
                </a:solidFill>
              </a:rPr>
              <a:t>일때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dirty="0" err="1" smtClean="0">
                <a:solidFill>
                  <a:srgbClr val="FF0000"/>
                </a:solidFill>
              </a:rPr>
              <a:t>입력사항</a:t>
            </a:r>
            <a:r>
              <a:rPr lang="en-US" altLang="ko-KR" dirty="0" smtClean="0">
                <a:solidFill>
                  <a:srgbClr val="FF0000"/>
                </a:solidFill>
              </a:rPr>
              <a:t>]</a:t>
            </a:r>
          </a:p>
          <a:p>
            <a:endParaRPr lang="en-US" altLang="ko-KR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ko-KR" sz="1600" dirty="0">
                <a:solidFill>
                  <a:schemeClr val="tx1"/>
                </a:solidFill>
              </a:rPr>
              <a:t>4</a:t>
            </a:r>
            <a:r>
              <a:rPr lang="en-US" altLang="ko-KR" sz="1600" dirty="0" smtClean="0">
                <a:solidFill>
                  <a:schemeClr val="tx1"/>
                </a:solidFill>
              </a:rPr>
              <a:t>)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연구과제명</a:t>
            </a:r>
            <a:r>
              <a:rPr lang="ko-KR" altLang="en-US" sz="1600" dirty="0" smtClean="0">
                <a:solidFill>
                  <a:schemeClr val="tx1"/>
                </a:solidFill>
              </a:rPr>
              <a:t> 직접 작성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5)</a:t>
            </a:r>
            <a:r>
              <a:rPr lang="ko-KR" altLang="en-US" sz="1600" dirty="0" smtClean="0">
                <a:solidFill>
                  <a:schemeClr val="tx1"/>
                </a:solidFill>
              </a:rPr>
              <a:t>지원기관 </a:t>
            </a:r>
            <a:r>
              <a:rPr lang="en-US" altLang="ko-KR" sz="1600" spc="-150" dirty="0" smtClean="0">
                <a:solidFill>
                  <a:schemeClr val="tx1"/>
                </a:solidFill>
              </a:rPr>
              <a:t>:</a:t>
            </a:r>
            <a:r>
              <a:rPr lang="ko-KR" altLang="en-US" sz="1600" spc="-150" dirty="0" smtClean="0">
                <a:solidFill>
                  <a:schemeClr val="tx1"/>
                </a:solidFill>
              </a:rPr>
              <a:t> 돋보기 버튼 클릭</a:t>
            </a:r>
            <a:r>
              <a:rPr lang="en-US" altLang="ko-KR" sz="1600" spc="-150" dirty="0" smtClean="0">
                <a:solidFill>
                  <a:schemeClr val="tx1"/>
                </a:solidFill>
              </a:rPr>
              <a:t>,</a:t>
            </a:r>
            <a:r>
              <a:rPr lang="ko-KR" altLang="en-US" sz="1600" spc="-150" dirty="0" smtClean="0">
                <a:solidFill>
                  <a:schemeClr val="tx1"/>
                </a:solidFill>
              </a:rPr>
              <a:t> 조회 후 입력</a:t>
            </a:r>
            <a:endParaRPr lang="en-US" altLang="ko-KR" sz="1600" spc="-150" dirty="0">
              <a:solidFill>
                <a:schemeClr val="tx1"/>
              </a:solidFill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* </a:t>
            </a:r>
            <a:r>
              <a:rPr lang="ko-KR" altLang="en-US" sz="1400" dirty="0" smtClean="0">
                <a:solidFill>
                  <a:schemeClr val="tx1"/>
                </a:solidFill>
              </a:rPr>
              <a:t>지원기관이 검색되지 않을 경우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협약파트</a:t>
            </a:r>
            <a:r>
              <a:rPr lang="ko-KR" altLang="en-US" sz="1400" dirty="0" smtClean="0">
                <a:solidFill>
                  <a:schemeClr val="tx1"/>
                </a:solidFill>
              </a:rPr>
              <a:t> 각 단과대학별 담당에게 유선 연락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en-US" altLang="ko-KR" sz="1600" dirty="0">
                <a:solidFill>
                  <a:schemeClr val="tx1"/>
                </a:solidFill>
              </a:rPr>
              <a:t>6</a:t>
            </a:r>
            <a:r>
              <a:rPr lang="en-US" altLang="ko-KR" sz="1600" dirty="0" smtClean="0">
                <a:solidFill>
                  <a:schemeClr val="tx1"/>
                </a:solidFill>
              </a:rPr>
              <a:t>)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총연구기간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최초 연구시작일부터</a:t>
            </a:r>
            <a:r>
              <a:rPr lang="en-US" altLang="ko-KR" sz="1600" dirty="0" smtClean="0">
                <a:solidFill>
                  <a:schemeClr val="tx1"/>
                </a:solidFill>
              </a:rPr>
              <a:t>~</a:t>
            </a:r>
            <a:r>
              <a:rPr lang="ko-KR" altLang="en-US" sz="1600" dirty="0" smtClean="0">
                <a:solidFill>
                  <a:schemeClr val="tx1"/>
                </a:solidFill>
              </a:rPr>
              <a:t>최종 종료일을 다음과 같이 숫자로 입력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-1</a:t>
            </a:r>
            <a:r>
              <a:rPr lang="ko-KR" altLang="en-US" sz="1400" dirty="0" smtClean="0">
                <a:solidFill>
                  <a:schemeClr val="tx1"/>
                </a:solidFill>
              </a:rPr>
              <a:t>단계 </a:t>
            </a:r>
            <a:r>
              <a:rPr lang="en-US" altLang="ko-KR" sz="1400" dirty="0" smtClean="0">
                <a:solidFill>
                  <a:schemeClr val="tx1"/>
                </a:solidFill>
              </a:rPr>
              <a:t>20230101 ~ 20251231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 2</a:t>
            </a:r>
            <a:r>
              <a:rPr lang="ko-KR" altLang="en-US" sz="1400" dirty="0" smtClean="0">
                <a:solidFill>
                  <a:schemeClr val="tx1"/>
                </a:solidFill>
              </a:rPr>
              <a:t>단계 </a:t>
            </a:r>
            <a:r>
              <a:rPr lang="en-US" altLang="ko-KR" sz="1400" dirty="0" smtClean="0">
                <a:solidFill>
                  <a:schemeClr val="tx1"/>
                </a:solidFill>
              </a:rPr>
              <a:t>20260101 ~ 20271231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 -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총연구기간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: 20230101 ~ 20271231</a:t>
            </a: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7)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총연구비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총연구기간</a:t>
            </a:r>
            <a:r>
              <a:rPr lang="ko-KR" altLang="en-US" sz="1600" dirty="0" smtClean="0">
                <a:solidFill>
                  <a:schemeClr val="tx1"/>
                </a:solidFill>
              </a:rPr>
              <a:t> 동안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우리기관이</a:t>
            </a:r>
            <a:r>
              <a:rPr lang="ko-KR" altLang="en-US" sz="1600" dirty="0" smtClean="0">
                <a:solidFill>
                  <a:schemeClr val="tx1"/>
                </a:solidFill>
              </a:rPr>
              <a:t> 사용하는 현금 연구비만 입력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-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현금연구비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100,000,000</a:t>
            </a:r>
            <a:r>
              <a:rPr lang="ko-KR" altLang="en-US" sz="1400" dirty="0" smtClean="0">
                <a:solidFill>
                  <a:schemeClr val="tx1"/>
                </a:solidFill>
              </a:rPr>
              <a:t>원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-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현물연구비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20,000,000</a:t>
            </a:r>
            <a:r>
              <a:rPr lang="ko-KR" altLang="en-US" sz="1400" dirty="0" smtClean="0">
                <a:solidFill>
                  <a:schemeClr val="tx1"/>
                </a:solidFill>
              </a:rPr>
              <a:t>원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-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총연구비는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100,000,000</a:t>
            </a:r>
            <a:r>
              <a:rPr lang="ko-KR" altLang="en-US" sz="1400" dirty="0" smtClean="0">
                <a:solidFill>
                  <a:schemeClr val="tx1"/>
                </a:solidFill>
              </a:rPr>
              <a:t>원으로 입력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8)</a:t>
            </a:r>
            <a:r>
              <a:rPr lang="ko-KR" altLang="en-US" sz="1600" dirty="0" smtClean="0">
                <a:solidFill>
                  <a:schemeClr val="tx1"/>
                </a:solidFill>
              </a:rPr>
              <a:t>요청업무내용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신규 과제 신청을 위해 산학협력단이 해야 할 업무 구체적으로 작성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</a:rPr>
              <a:t>- </a:t>
            </a:r>
            <a:r>
              <a:rPr lang="ko-KR" altLang="en-US" sz="1200" dirty="0" smtClean="0">
                <a:solidFill>
                  <a:schemeClr val="tx1"/>
                </a:solidFill>
              </a:rPr>
              <a:t>도장 날인 서류 </a:t>
            </a:r>
            <a:r>
              <a:rPr lang="en-US" altLang="ko-KR" sz="1200" dirty="0" smtClean="0">
                <a:solidFill>
                  <a:schemeClr val="tx1"/>
                </a:solidFill>
              </a:rPr>
              <a:t>: 000</a:t>
            </a:r>
          </a:p>
          <a:p>
            <a:r>
              <a:rPr lang="en-US" altLang="ko-KR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</a:rPr>
              <a:t>- </a:t>
            </a:r>
            <a:r>
              <a:rPr lang="ko-KR" altLang="en-US" sz="1200" dirty="0" smtClean="0">
                <a:solidFill>
                  <a:schemeClr val="tx1"/>
                </a:solidFill>
              </a:rPr>
              <a:t>기관 증명 서류 </a:t>
            </a:r>
            <a:r>
              <a:rPr lang="en-US" altLang="ko-KR" sz="1200" dirty="0" smtClean="0">
                <a:solidFill>
                  <a:schemeClr val="tx1"/>
                </a:solidFill>
              </a:rPr>
              <a:t>: </a:t>
            </a:r>
            <a:r>
              <a:rPr lang="ko-KR" altLang="en-US" sz="1200" dirty="0" smtClean="0">
                <a:solidFill>
                  <a:schemeClr val="tx1"/>
                </a:solidFill>
              </a:rPr>
              <a:t>인감증명서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사업자등록증 </a:t>
            </a:r>
            <a:r>
              <a:rPr lang="en-US" altLang="ko-KR" sz="1200" dirty="0" smtClean="0">
                <a:solidFill>
                  <a:schemeClr val="tx1"/>
                </a:solidFill>
              </a:rPr>
              <a:t>… </a:t>
            </a:r>
            <a:r>
              <a:rPr lang="ko-KR" altLang="en-US" sz="1200" dirty="0" smtClean="0">
                <a:solidFill>
                  <a:schemeClr val="tx1"/>
                </a:solidFill>
              </a:rPr>
              <a:t>등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</a:rPr>
              <a:t>- </a:t>
            </a:r>
            <a:r>
              <a:rPr lang="ko-KR" altLang="en-US" sz="1200" dirty="0" smtClean="0">
                <a:solidFill>
                  <a:schemeClr val="tx1"/>
                </a:solidFill>
              </a:rPr>
              <a:t>제출 공문 필요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9)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담당연구원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돋보기 버튼 클릭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조회후</a:t>
            </a:r>
            <a:r>
              <a:rPr lang="ko-KR" altLang="en-US" sz="1600" dirty="0" smtClean="0">
                <a:solidFill>
                  <a:schemeClr val="tx1"/>
                </a:solidFill>
              </a:rPr>
              <a:t> 입력하거나 수기 등록을 클릭한 후 직접 입력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10)</a:t>
            </a:r>
            <a:r>
              <a:rPr lang="ko-KR" altLang="en-US" sz="1600" dirty="0" smtClean="0">
                <a:solidFill>
                  <a:schemeClr val="tx1"/>
                </a:solidFill>
              </a:rPr>
              <a:t>공고문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예산 업로드 필수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11)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임시저장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12)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신청버튼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모든 내용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입력후</a:t>
            </a:r>
            <a:r>
              <a:rPr lang="ko-KR" altLang="en-US" sz="1600" dirty="0" smtClean="0">
                <a:solidFill>
                  <a:schemeClr val="tx1"/>
                </a:solidFill>
              </a:rPr>
              <a:t> 신청 클릭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ctr"/>
            <a:endParaRPr lang="ko-KR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59" y="205946"/>
            <a:ext cx="7588791" cy="616627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37269" y="4264330"/>
            <a:ext cx="2712067" cy="2227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 smtClean="0">
              <a:solidFill>
                <a:srgbClr val="FF0000"/>
              </a:solidFill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5)</a:t>
            </a:r>
          </a:p>
          <a:p>
            <a:pPr algn="ctr"/>
            <a:endParaRPr lang="ko-KR" alt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49337" y="4264330"/>
            <a:ext cx="2245178" cy="2227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 smtClean="0">
              <a:solidFill>
                <a:srgbClr val="FF0000"/>
              </a:solidFill>
            </a:endParaRPr>
          </a:p>
          <a:p>
            <a:r>
              <a:rPr lang="en-US" altLang="ko-KR" sz="1600" b="1" dirty="0">
                <a:solidFill>
                  <a:srgbClr val="FF0000"/>
                </a:solidFill>
              </a:rPr>
              <a:t>6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endParaRPr lang="ko-KR" alt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198003" y="4264330"/>
            <a:ext cx="2631546" cy="2227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 smtClean="0">
              <a:solidFill>
                <a:srgbClr val="FF0000"/>
              </a:solidFill>
            </a:endParaRPr>
          </a:p>
          <a:p>
            <a:r>
              <a:rPr lang="en-US" altLang="ko-KR" sz="1600" b="1" dirty="0">
                <a:solidFill>
                  <a:srgbClr val="FF0000"/>
                </a:solidFill>
              </a:rPr>
              <a:t>7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endParaRPr lang="ko-KR" alt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37267" y="4041540"/>
            <a:ext cx="7692281" cy="2227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 smtClean="0">
              <a:solidFill>
                <a:srgbClr val="FF0000"/>
              </a:solidFill>
            </a:endParaRPr>
          </a:p>
          <a:p>
            <a:r>
              <a:rPr lang="en-US" altLang="ko-KR" sz="1600" b="1" dirty="0">
                <a:solidFill>
                  <a:srgbClr val="FF0000"/>
                </a:solidFill>
              </a:rPr>
              <a:t>4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endParaRPr lang="ko-KR" alt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40758" y="4598515"/>
            <a:ext cx="7588789" cy="7490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>
                <a:solidFill>
                  <a:srgbClr val="FF0000"/>
                </a:solidFill>
              </a:rPr>
              <a:t>8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endParaRPr lang="ko-KR" alt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37267" y="5347607"/>
            <a:ext cx="7692280" cy="2227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 smtClean="0">
              <a:solidFill>
                <a:srgbClr val="FF0000"/>
              </a:solidFill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9)</a:t>
            </a:r>
          </a:p>
          <a:p>
            <a:pPr algn="ctr"/>
            <a:endParaRPr lang="ko-KR" alt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25786" y="5748521"/>
            <a:ext cx="3107271" cy="3481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 smtClean="0">
              <a:solidFill>
                <a:srgbClr val="FF0000"/>
              </a:solidFill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10)</a:t>
            </a:r>
          </a:p>
          <a:p>
            <a:pPr algn="ctr"/>
            <a:endParaRPr lang="ko-KR" alt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653893" y="6096699"/>
            <a:ext cx="996044" cy="2227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 smtClean="0">
              <a:solidFill>
                <a:srgbClr val="FF0000"/>
              </a:solidFill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11)</a:t>
            </a:r>
          </a:p>
          <a:p>
            <a:pPr algn="ctr"/>
            <a:endParaRPr lang="ko-KR" alt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094515" y="3066295"/>
            <a:ext cx="996044" cy="2227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 smtClean="0">
              <a:solidFill>
                <a:srgbClr val="FF0000"/>
              </a:solidFill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12)</a:t>
            </a:r>
          </a:p>
          <a:p>
            <a:pPr algn="ctr"/>
            <a:endParaRPr lang="ko-KR" alt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1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65414" y="1655072"/>
            <a:ext cx="10082893" cy="3357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ko-KR" altLang="en-US" b="1" dirty="0" err="1" smtClean="0">
                <a:solidFill>
                  <a:schemeClr val="accent1">
                    <a:lumMod val="50000"/>
                  </a:schemeClr>
                </a:solidFill>
              </a:rPr>
              <a:t>과제신청및계약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&gt;</a:t>
            </a:r>
            <a:r>
              <a:rPr lang="ko-KR" altLang="en-US" b="1" dirty="0" err="1" smtClean="0">
                <a:solidFill>
                  <a:schemeClr val="accent1">
                    <a:lumMod val="50000"/>
                  </a:schemeClr>
                </a:solidFill>
              </a:rPr>
              <a:t>과제신청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ko-KR" altLang="en-US" b="1" dirty="0" err="1" smtClean="0">
                <a:solidFill>
                  <a:schemeClr val="accent1">
                    <a:lumMod val="50000"/>
                  </a:schemeClr>
                </a:solidFill>
              </a:rPr>
              <a:t>과제구분이</a:t>
            </a:r>
            <a:r>
              <a:rPr lang="ko-KR" alt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용역</a:t>
            </a:r>
            <a:r>
              <a:rPr lang="en-US" altLang="ko-KR" b="1" dirty="0" smtClean="0">
                <a:solidFill>
                  <a:srgbClr val="FF0000"/>
                </a:solidFill>
              </a:rPr>
              <a:t>(</a:t>
            </a:r>
            <a:r>
              <a:rPr lang="ko-KR" altLang="en-US" b="1" dirty="0" smtClean="0">
                <a:solidFill>
                  <a:srgbClr val="FF0000"/>
                </a:solidFill>
              </a:rPr>
              <a:t>입찰</a:t>
            </a:r>
            <a:r>
              <a:rPr lang="en-US" altLang="ko-KR" b="1" dirty="0" smtClean="0">
                <a:solidFill>
                  <a:srgbClr val="FF0000"/>
                </a:solidFill>
              </a:rPr>
              <a:t>)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일때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입력사항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] </a:t>
            </a:r>
          </a:p>
          <a:p>
            <a:endParaRPr lang="en-US" altLang="ko-K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52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933038" y="189617"/>
            <a:ext cx="4127157" cy="6474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altLang="ko-KR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ko-KR" dirty="0" smtClean="0">
                <a:solidFill>
                  <a:srgbClr val="FF0000"/>
                </a:solidFill>
              </a:rPr>
              <a:t>[</a:t>
            </a:r>
            <a:r>
              <a:rPr lang="ko-KR" altLang="en-US" dirty="0" smtClean="0">
                <a:solidFill>
                  <a:srgbClr val="FF0000"/>
                </a:solidFill>
              </a:rPr>
              <a:t>과제 구분이 용역</a:t>
            </a:r>
            <a:r>
              <a:rPr lang="en-US" altLang="ko-KR" dirty="0" smtClean="0">
                <a:solidFill>
                  <a:srgbClr val="FF0000"/>
                </a:solidFill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</a:rPr>
              <a:t>입찰</a:t>
            </a:r>
            <a:r>
              <a:rPr lang="en-US" altLang="ko-KR" dirty="0" smtClean="0">
                <a:solidFill>
                  <a:srgbClr val="FF0000"/>
                </a:solidFill>
              </a:rPr>
              <a:t>)</a:t>
            </a:r>
            <a:r>
              <a:rPr lang="ko-KR" altLang="en-US" dirty="0" err="1" smtClean="0">
                <a:solidFill>
                  <a:srgbClr val="FF0000"/>
                </a:solidFill>
              </a:rPr>
              <a:t>일때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dirty="0" err="1" smtClean="0">
                <a:solidFill>
                  <a:srgbClr val="FF0000"/>
                </a:solidFill>
              </a:rPr>
              <a:t>입력사항</a:t>
            </a:r>
            <a:r>
              <a:rPr lang="en-US" altLang="ko-KR" dirty="0" smtClean="0">
                <a:solidFill>
                  <a:srgbClr val="FF0000"/>
                </a:solidFill>
              </a:rPr>
              <a:t>]</a:t>
            </a:r>
          </a:p>
          <a:p>
            <a:endParaRPr lang="en-US" altLang="ko-KR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1)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참여형태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단독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공동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택</a:t>
            </a:r>
            <a:r>
              <a:rPr lang="en-US" altLang="ko-KR" sz="1600" dirty="0" smtClean="0">
                <a:solidFill>
                  <a:schemeClr val="tx1"/>
                </a:solidFill>
              </a:rPr>
              <a:t> 1</a:t>
            </a:r>
          </a:p>
          <a:p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참여형태가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공동일때</a:t>
            </a:r>
            <a:r>
              <a:rPr lang="en-US" altLang="ko-KR" sz="1600" dirty="0" smtClean="0">
                <a:solidFill>
                  <a:srgbClr val="FF0000"/>
                </a:solidFill>
              </a:rPr>
              <a:t>(</a:t>
            </a:r>
            <a:r>
              <a:rPr lang="ko-KR" altLang="en-US" sz="1600" dirty="0" smtClean="0">
                <a:solidFill>
                  <a:srgbClr val="FF0000"/>
                </a:solidFill>
              </a:rPr>
              <a:t>단독은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해당없음</a:t>
            </a:r>
            <a:r>
              <a:rPr lang="en-US" altLang="ko-KR" sz="1600" dirty="0" smtClean="0">
                <a:solidFill>
                  <a:srgbClr val="FF0000"/>
                </a:solidFill>
              </a:rPr>
              <a:t>)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r>
              <a:rPr lang="en-US" altLang="ko-KR" sz="1600" dirty="0">
                <a:solidFill>
                  <a:schemeClr val="tx1"/>
                </a:solidFill>
              </a:rPr>
              <a:t>1-1)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우리기관이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대표사인지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구성사인지</a:t>
            </a:r>
            <a:r>
              <a:rPr lang="ko-KR" altLang="en-US" sz="1600" dirty="0" smtClean="0">
                <a:solidFill>
                  <a:schemeClr val="tx1"/>
                </a:solidFill>
              </a:rPr>
              <a:t> 선택 입력하고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1-2)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우리기관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수행비율</a:t>
            </a:r>
            <a:r>
              <a:rPr lang="ko-KR" altLang="en-US" sz="1600" dirty="0" smtClean="0">
                <a:solidFill>
                  <a:schemeClr val="tx1"/>
                </a:solidFill>
              </a:rPr>
              <a:t> 입력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1-3)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참여형태가</a:t>
            </a:r>
            <a:r>
              <a:rPr lang="ko-KR" altLang="en-US" sz="1600" dirty="0" smtClean="0">
                <a:solidFill>
                  <a:schemeClr val="tx1"/>
                </a:solidFill>
              </a:rPr>
              <a:t> 공동인데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우리기관이</a:t>
            </a:r>
            <a:r>
              <a:rPr lang="ko-KR" altLang="en-US" sz="1600" dirty="0" smtClean="0">
                <a:solidFill>
                  <a:schemeClr val="tx1"/>
                </a:solidFill>
              </a:rPr>
              <a:t> 대표로 참여한다면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구성사명</a:t>
            </a:r>
            <a:r>
              <a:rPr lang="ko-KR" altLang="en-US" sz="1600" dirty="0" smtClean="0">
                <a:solidFill>
                  <a:schemeClr val="tx1"/>
                </a:solidFill>
              </a:rPr>
              <a:t> 입력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*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참여형태가</a:t>
            </a:r>
            <a:r>
              <a:rPr lang="ko-KR" altLang="en-US" sz="1400" dirty="0" smtClean="0">
                <a:solidFill>
                  <a:schemeClr val="tx1"/>
                </a:solidFill>
              </a:rPr>
              <a:t> 단독일 경우 </a:t>
            </a:r>
            <a:r>
              <a:rPr lang="en-US" altLang="ko-KR" sz="1400" dirty="0" smtClean="0">
                <a:solidFill>
                  <a:schemeClr val="tx1"/>
                </a:solidFill>
              </a:rPr>
              <a:t>1-1) ~ 1-3)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미입력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*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참여형태가</a:t>
            </a:r>
            <a:r>
              <a:rPr lang="ko-KR" altLang="en-US" sz="1400" dirty="0" smtClean="0">
                <a:solidFill>
                  <a:schemeClr val="tx1"/>
                </a:solidFill>
              </a:rPr>
              <a:t> 공동이고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우리기관이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구성사</a:t>
            </a:r>
            <a:r>
              <a:rPr lang="ko-KR" altLang="en-US" sz="1400" dirty="0" smtClean="0">
                <a:solidFill>
                  <a:schemeClr val="tx1"/>
                </a:solidFill>
              </a:rPr>
              <a:t> 참여시 </a:t>
            </a:r>
            <a:r>
              <a:rPr lang="en-US" altLang="ko-KR" sz="1400" dirty="0" smtClean="0">
                <a:solidFill>
                  <a:schemeClr val="tx1"/>
                </a:solidFill>
              </a:rPr>
              <a:t>1-3)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미입력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81" y="205946"/>
            <a:ext cx="7632802" cy="647494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272375" y="3690476"/>
            <a:ext cx="1393139" cy="23889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 smtClean="0">
              <a:solidFill>
                <a:srgbClr val="FF0000"/>
              </a:solidFill>
            </a:endParaRPr>
          </a:p>
          <a:p>
            <a:endParaRPr lang="en-US" altLang="ko-KR" sz="1400" dirty="0" smtClean="0">
              <a:solidFill>
                <a:srgbClr val="FF0000"/>
              </a:solidFill>
            </a:endParaRP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11673" y="3929375"/>
            <a:ext cx="1514779" cy="9194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1)</a:t>
            </a: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3262"/>
          <a:stretch/>
        </p:blipFill>
        <p:spPr>
          <a:xfrm>
            <a:off x="1825006" y="3903331"/>
            <a:ext cx="993696" cy="861616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1825006" y="3903331"/>
            <a:ext cx="1144697" cy="9194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 1-1)</a:t>
            </a: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978194" y="3690476"/>
            <a:ext cx="1144697" cy="4788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 1-2)</a:t>
            </a: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286565" y="3663905"/>
            <a:ext cx="2498418" cy="4788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 1-3)</a:t>
            </a:r>
          </a:p>
          <a:p>
            <a:pPr algn="ctr"/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01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933038" y="205946"/>
            <a:ext cx="4127157" cy="6474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[</a:t>
            </a:r>
            <a:r>
              <a:rPr lang="ko-KR" altLang="en-US" dirty="0" smtClean="0">
                <a:solidFill>
                  <a:srgbClr val="FF0000"/>
                </a:solidFill>
              </a:rPr>
              <a:t>과제 구분이 용역</a:t>
            </a:r>
            <a:r>
              <a:rPr lang="en-US" altLang="ko-KR" dirty="0" smtClean="0">
                <a:solidFill>
                  <a:srgbClr val="FF0000"/>
                </a:solidFill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</a:rPr>
              <a:t>입찰</a:t>
            </a:r>
            <a:r>
              <a:rPr lang="en-US" altLang="ko-KR" dirty="0" smtClean="0">
                <a:solidFill>
                  <a:srgbClr val="FF0000"/>
                </a:solidFill>
              </a:rPr>
              <a:t>)</a:t>
            </a:r>
            <a:r>
              <a:rPr lang="ko-KR" altLang="en-US" dirty="0" err="1" smtClean="0">
                <a:solidFill>
                  <a:srgbClr val="FF0000"/>
                </a:solidFill>
              </a:rPr>
              <a:t>일때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dirty="0" err="1" smtClean="0">
                <a:solidFill>
                  <a:srgbClr val="FF0000"/>
                </a:solidFill>
              </a:rPr>
              <a:t>입력사항</a:t>
            </a:r>
            <a:r>
              <a:rPr lang="en-US" altLang="ko-KR" dirty="0" smtClean="0">
                <a:solidFill>
                  <a:srgbClr val="FF0000"/>
                </a:solidFill>
              </a:rPr>
              <a:t>]</a:t>
            </a:r>
          </a:p>
          <a:p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2)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연구과제명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직접 작성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3)</a:t>
            </a:r>
            <a:r>
              <a:rPr lang="ko-KR" altLang="en-US" sz="1600" dirty="0" smtClean="0">
                <a:solidFill>
                  <a:schemeClr val="tx1"/>
                </a:solidFill>
              </a:rPr>
              <a:t>지원기관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spc="-150" dirty="0" smtClean="0">
                <a:solidFill>
                  <a:schemeClr val="tx1"/>
                </a:solidFill>
              </a:rPr>
              <a:t>돋보기 </a:t>
            </a:r>
            <a:r>
              <a:rPr lang="ko-KR" altLang="en-US" sz="1600" spc="-150" dirty="0">
                <a:solidFill>
                  <a:schemeClr val="tx1"/>
                </a:solidFill>
              </a:rPr>
              <a:t>버튼 클릭</a:t>
            </a:r>
            <a:r>
              <a:rPr lang="en-US" altLang="ko-KR" sz="1600" spc="-150" dirty="0">
                <a:solidFill>
                  <a:schemeClr val="tx1"/>
                </a:solidFill>
              </a:rPr>
              <a:t>,</a:t>
            </a:r>
            <a:r>
              <a:rPr lang="ko-KR" altLang="en-US" sz="1600" spc="-150" dirty="0">
                <a:solidFill>
                  <a:schemeClr val="tx1"/>
                </a:solidFill>
              </a:rPr>
              <a:t> 조회 후 입력</a:t>
            </a:r>
            <a:endParaRPr lang="en-US" altLang="ko-KR" sz="1600" spc="-150" dirty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* </a:t>
            </a:r>
            <a:r>
              <a:rPr lang="ko-KR" altLang="en-US" sz="1400" dirty="0">
                <a:solidFill>
                  <a:schemeClr val="tx1"/>
                </a:solidFill>
              </a:rPr>
              <a:t>지원기관이 검색되지 않을 경우 </a:t>
            </a:r>
            <a:r>
              <a:rPr lang="ko-KR" altLang="en-US" sz="1400" dirty="0" err="1">
                <a:solidFill>
                  <a:schemeClr val="tx1"/>
                </a:solidFill>
              </a:rPr>
              <a:t>협약파트</a:t>
            </a:r>
            <a:r>
              <a:rPr lang="ko-KR" altLang="en-US" sz="1400" dirty="0">
                <a:solidFill>
                  <a:schemeClr val="tx1"/>
                </a:solidFill>
              </a:rPr>
              <a:t> 각 단과대학별 담당에게 유선 연락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4)</a:t>
            </a:r>
            <a:r>
              <a:rPr lang="ko-KR" altLang="en-US" sz="1600" dirty="0" smtClean="0">
                <a:solidFill>
                  <a:schemeClr val="tx1"/>
                </a:solidFill>
              </a:rPr>
              <a:t>연구기간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입찰공고문</a:t>
            </a:r>
            <a:r>
              <a:rPr lang="ko-KR" altLang="en-US" sz="1600" dirty="0" smtClean="0">
                <a:solidFill>
                  <a:schemeClr val="tx1"/>
                </a:solidFill>
              </a:rPr>
              <a:t> 정보 그대로 입력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-</a:t>
            </a:r>
            <a:r>
              <a:rPr lang="ko-KR" altLang="en-US" sz="1400" dirty="0" smtClean="0">
                <a:solidFill>
                  <a:schemeClr val="tx1"/>
                </a:solidFill>
              </a:rPr>
              <a:t>예시</a:t>
            </a:r>
            <a:r>
              <a:rPr lang="en-US" altLang="ko-KR" sz="1400" dirty="0" smtClean="0">
                <a:solidFill>
                  <a:schemeClr val="tx1"/>
                </a:solidFill>
              </a:rPr>
              <a:t>)</a:t>
            </a:r>
            <a:r>
              <a:rPr lang="ko-KR" altLang="en-US" sz="1400" dirty="0" smtClean="0">
                <a:solidFill>
                  <a:schemeClr val="tx1"/>
                </a:solidFill>
              </a:rPr>
              <a:t>착수일로부터 </a:t>
            </a:r>
            <a:r>
              <a:rPr lang="en-US" altLang="ko-KR" sz="1400" dirty="0" smtClean="0">
                <a:solidFill>
                  <a:schemeClr val="tx1"/>
                </a:solidFill>
              </a:rPr>
              <a:t>10</a:t>
            </a:r>
            <a:r>
              <a:rPr lang="ko-KR" altLang="en-US" sz="1400" dirty="0" smtClean="0">
                <a:solidFill>
                  <a:schemeClr val="tx1"/>
                </a:solidFill>
              </a:rPr>
              <a:t>개월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5)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투찰금액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투찰하고자</a:t>
            </a:r>
            <a:r>
              <a:rPr lang="ko-KR" altLang="en-US" sz="1600" dirty="0" smtClean="0">
                <a:solidFill>
                  <a:schemeClr val="tx1"/>
                </a:solidFill>
              </a:rPr>
              <a:t> 하는 금액 입력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*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투찰금액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입력후</a:t>
            </a:r>
            <a:r>
              <a:rPr lang="ko-KR" altLang="en-US" sz="1400" dirty="0" smtClean="0">
                <a:solidFill>
                  <a:schemeClr val="tx1"/>
                </a:solidFill>
              </a:rPr>
              <a:t> 신청 버튼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클릭시</a:t>
            </a:r>
            <a:r>
              <a:rPr lang="ko-KR" altLang="en-US" sz="1400" dirty="0" smtClean="0">
                <a:solidFill>
                  <a:schemeClr val="tx1"/>
                </a:solidFill>
              </a:rPr>
              <a:t> 해당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금액대로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투찰</a:t>
            </a:r>
            <a:r>
              <a:rPr lang="ko-KR" altLang="en-US" sz="1400" dirty="0" smtClean="0">
                <a:solidFill>
                  <a:schemeClr val="tx1"/>
                </a:solidFill>
              </a:rPr>
              <a:t> 진행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6)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가격투찰방법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전자제출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직접제출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택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1</a:t>
            </a: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7)</a:t>
            </a:r>
            <a:r>
              <a:rPr lang="ko-KR" altLang="en-US" sz="1600" spc="-150" dirty="0" smtClean="0">
                <a:solidFill>
                  <a:schemeClr val="tx1"/>
                </a:solidFill>
              </a:rPr>
              <a:t>제안서제출방법</a:t>
            </a:r>
            <a:r>
              <a:rPr lang="en-US" altLang="ko-KR" sz="1600" spc="-15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전자제출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직접제출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미제출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택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1</a:t>
            </a: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8)</a:t>
            </a:r>
            <a:r>
              <a:rPr lang="ko-KR" altLang="en-US" sz="1600" dirty="0" smtClean="0">
                <a:solidFill>
                  <a:schemeClr val="tx1"/>
                </a:solidFill>
              </a:rPr>
              <a:t>전임교원 직급별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상한액</a:t>
            </a:r>
            <a:r>
              <a:rPr lang="ko-KR" altLang="en-US" sz="1600" dirty="0" smtClean="0">
                <a:solidFill>
                  <a:schemeClr val="tx1"/>
                </a:solidFill>
              </a:rPr>
              <a:t> 준수 확인 </a:t>
            </a:r>
            <a:r>
              <a:rPr lang="ko-KR" altLang="en-US" sz="1600" dirty="0" smtClean="0">
                <a:solidFill>
                  <a:srgbClr val="FF0000"/>
                </a:solidFill>
              </a:rPr>
              <a:t>체크 박스 선택 필수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9)</a:t>
            </a:r>
            <a:r>
              <a:rPr lang="ko-KR" altLang="en-US" sz="1600" dirty="0">
                <a:solidFill>
                  <a:schemeClr val="tx1"/>
                </a:solidFill>
              </a:rPr>
              <a:t>요청업무내용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>
                <a:solidFill>
                  <a:schemeClr val="tx1"/>
                </a:solidFill>
              </a:rPr>
              <a:t>신규 과제 신청을 위해 산학협력단이 해야 할 업무 </a:t>
            </a:r>
            <a:r>
              <a:rPr lang="ko-KR" altLang="en-US" sz="1600" dirty="0" smtClean="0">
                <a:solidFill>
                  <a:schemeClr val="tx1"/>
                </a:solidFill>
              </a:rPr>
              <a:t>아래와 같이 구체적으로 </a:t>
            </a:r>
            <a:r>
              <a:rPr lang="ko-KR" altLang="en-US" sz="1600" dirty="0">
                <a:solidFill>
                  <a:schemeClr val="tx1"/>
                </a:solidFill>
              </a:rPr>
              <a:t>작성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400" dirty="0">
                <a:solidFill>
                  <a:schemeClr val="tx1"/>
                </a:solidFill>
              </a:rPr>
              <a:t>- </a:t>
            </a:r>
            <a:r>
              <a:rPr lang="ko-KR" altLang="en-US" sz="1400" dirty="0">
                <a:solidFill>
                  <a:schemeClr val="tx1"/>
                </a:solidFill>
              </a:rPr>
              <a:t>도장 날인 서류 </a:t>
            </a:r>
            <a:r>
              <a:rPr lang="en-US" altLang="ko-KR" sz="1400" dirty="0">
                <a:solidFill>
                  <a:schemeClr val="tx1"/>
                </a:solidFill>
              </a:rPr>
              <a:t>: 000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 - </a:t>
            </a:r>
            <a:r>
              <a:rPr lang="ko-KR" altLang="en-US" sz="1400" spc="-150" dirty="0">
                <a:solidFill>
                  <a:schemeClr val="tx1"/>
                </a:solidFill>
              </a:rPr>
              <a:t>기관 증명 서류 </a:t>
            </a:r>
            <a:r>
              <a:rPr lang="en-US" altLang="ko-KR" sz="1400" spc="-150" dirty="0">
                <a:solidFill>
                  <a:schemeClr val="tx1"/>
                </a:solidFill>
              </a:rPr>
              <a:t>: </a:t>
            </a:r>
            <a:r>
              <a:rPr lang="ko-KR" altLang="en-US" sz="1400" spc="-150" dirty="0">
                <a:solidFill>
                  <a:schemeClr val="tx1"/>
                </a:solidFill>
              </a:rPr>
              <a:t>인감증명서</a:t>
            </a:r>
            <a:r>
              <a:rPr lang="en-US" altLang="ko-KR" sz="1400" spc="-150" dirty="0">
                <a:solidFill>
                  <a:schemeClr val="tx1"/>
                </a:solidFill>
              </a:rPr>
              <a:t>, </a:t>
            </a:r>
            <a:r>
              <a:rPr lang="ko-KR" altLang="en-US" sz="1400" spc="-150" dirty="0">
                <a:solidFill>
                  <a:schemeClr val="tx1"/>
                </a:solidFill>
              </a:rPr>
              <a:t>사업자등록증 </a:t>
            </a:r>
            <a:r>
              <a:rPr lang="en-US" altLang="ko-KR" sz="1400" spc="-150" dirty="0">
                <a:solidFill>
                  <a:schemeClr val="tx1"/>
                </a:solidFill>
              </a:rPr>
              <a:t>… </a:t>
            </a:r>
            <a:r>
              <a:rPr lang="ko-KR" altLang="en-US" sz="1400" spc="-150" dirty="0">
                <a:solidFill>
                  <a:schemeClr val="tx1"/>
                </a:solidFill>
              </a:rPr>
              <a:t>등</a:t>
            </a:r>
            <a:endParaRPr lang="en-US" altLang="ko-KR" sz="1400" spc="-150" dirty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 - </a:t>
            </a:r>
            <a:r>
              <a:rPr lang="ko-KR" altLang="en-US" sz="1400" dirty="0">
                <a:solidFill>
                  <a:schemeClr val="tx1"/>
                </a:solidFill>
              </a:rPr>
              <a:t>제출 공문 필요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10)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spc="-150" dirty="0" err="1">
                <a:solidFill>
                  <a:schemeClr val="tx1"/>
                </a:solidFill>
              </a:rPr>
              <a:t>담당연구원</a:t>
            </a:r>
            <a:r>
              <a:rPr lang="en-US" altLang="ko-KR" sz="1600" spc="-150" dirty="0">
                <a:solidFill>
                  <a:schemeClr val="tx1"/>
                </a:solidFill>
              </a:rPr>
              <a:t>: </a:t>
            </a:r>
            <a:r>
              <a:rPr lang="ko-KR" altLang="en-US" sz="1600" spc="-150" dirty="0">
                <a:solidFill>
                  <a:schemeClr val="tx1"/>
                </a:solidFill>
              </a:rPr>
              <a:t>돋보기 버튼 클릭</a:t>
            </a:r>
            <a:r>
              <a:rPr lang="en-US" altLang="ko-KR" sz="1600" spc="-150" dirty="0">
                <a:solidFill>
                  <a:schemeClr val="tx1"/>
                </a:solidFill>
              </a:rPr>
              <a:t>, </a:t>
            </a:r>
            <a:r>
              <a:rPr lang="ko-KR" altLang="en-US" sz="1600" spc="-150" dirty="0" err="1">
                <a:solidFill>
                  <a:schemeClr val="tx1"/>
                </a:solidFill>
              </a:rPr>
              <a:t>조회후</a:t>
            </a:r>
            <a:r>
              <a:rPr lang="ko-KR" altLang="en-US" sz="1600" spc="-150" dirty="0">
                <a:solidFill>
                  <a:schemeClr val="tx1"/>
                </a:solidFill>
              </a:rPr>
              <a:t> 입력하거나 수기 등록을 클릭한 후 직접 입력</a:t>
            </a:r>
            <a:endParaRPr lang="en-US" altLang="ko-KR" sz="1600" spc="-150" dirty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11)</a:t>
            </a:r>
            <a:r>
              <a:rPr lang="ko-KR" altLang="en-US" sz="1600" dirty="0" smtClean="0">
                <a:solidFill>
                  <a:schemeClr val="tx1"/>
                </a:solidFill>
              </a:rPr>
              <a:t>공고문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업로드 필수</a:t>
            </a:r>
            <a:r>
              <a:rPr lang="en-US" altLang="ko-KR" sz="1600" dirty="0" smtClean="0">
                <a:solidFill>
                  <a:schemeClr val="tx1"/>
                </a:solidFill>
              </a:rPr>
              <a:t> 12)</a:t>
            </a:r>
            <a:r>
              <a:rPr lang="ko-KR" altLang="en-US" sz="1600" dirty="0" err="1">
                <a:solidFill>
                  <a:schemeClr val="tx1"/>
                </a:solidFill>
              </a:rPr>
              <a:t>임시저장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13)</a:t>
            </a:r>
            <a:r>
              <a:rPr lang="ko-KR" altLang="en-US" sz="1600" dirty="0" err="1">
                <a:solidFill>
                  <a:schemeClr val="tx1"/>
                </a:solidFill>
              </a:rPr>
              <a:t>신청버튼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>
                <a:solidFill>
                  <a:schemeClr val="tx1"/>
                </a:solidFill>
              </a:rPr>
              <a:t>모든 내용 </a:t>
            </a:r>
            <a:r>
              <a:rPr lang="ko-KR" altLang="en-US" sz="1600" dirty="0" err="1">
                <a:solidFill>
                  <a:schemeClr val="tx1"/>
                </a:solidFill>
              </a:rPr>
              <a:t>입력후</a:t>
            </a:r>
            <a:r>
              <a:rPr lang="ko-KR" altLang="en-US" sz="1600" dirty="0">
                <a:solidFill>
                  <a:schemeClr val="tx1"/>
                </a:solidFill>
              </a:rPr>
              <a:t> 신청 </a:t>
            </a:r>
            <a:r>
              <a:rPr lang="ko-KR" altLang="en-US" sz="1600" dirty="0" smtClean="0">
                <a:solidFill>
                  <a:schemeClr val="tx1"/>
                </a:solidFill>
              </a:rPr>
              <a:t>클릭</a:t>
            </a:r>
            <a:endParaRPr lang="en-US" altLang="ko-KR" sz="1600" dirty="0">
              <a:solidFill>
                <a:schemeClr val="tx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2" y="181453"/>
            <a:ext cx="7624273" cy="647494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45691" y="4065814"/>
            <a:ext cx="7624273" cy="2041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rgbClr val="FF0000"/>
                </a:solidFill>
              </a:rPr>
              <a:t>2</a:t>
            </a:r>
            <a:r>
              <a:rPr lang="en-US" altLang="ko-KR" sz="14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45691" y="4278087"/>
            <a:ext cx="2664853" cy="2041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3)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756236" y="4269921"/>
            <a:ext cx="2419922" cy="2041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rgbClr val="FF0000"/>
                </a:solidFill>
              </a:rPr>
              <a:t>4</a:t>
            </a:r>
            <a:r>
              <a:rPr lang="en-US" altLang="ko-KR" sz="14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5176158" y="4269921"/>
            <a:ext cx="2493806" cy="2041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rgbClr val="FF0000"/>
                </a:solidFill>
              </a:rPr>
              <a:t>5</a:t>
            </a:r>
            <a:r>
              <a:rPr lang="en-US" altLang="ko-KR" sz="14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45690" y="4474029"/>
            <a:ext cx="2493161" cy="2041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rgbClr val="FF0000"/>
                </a:solidFill>
              </a:rPr>
              <a:t>6</a:t>
            </a:r>
            <a:r>
              <a:rPr lang="en-US" altLang="ko-KR" sz="14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2633770" y="4482193"/>
            <a:ext cx="2325003" cy="2041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7)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5053692" y="4474028"/>
            <a:ext cx="2016579" cy="2041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rgbClr val="FF0000"/>
                </a:solidFill>
              </a:rPr>
              <a:t>8</a:t>
            </a:r>
            <a:r>
              <a:rPr lang="en-US" altLang="ko-KR" sz="14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137071" y="4669970"/>
            <a:ext cx="7532893" cy="5959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 smtClean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9</a:t>
            </a:r>
            <a:r>
              <a:rPr lang="en-US" altLang="ko-KR" sz="14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131214" y="5279461"/>
            <a:ext cx="7538750" cy="4028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10)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6572250" y="6283667"/>
            <a:ext cx="726621" cy="2885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12)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5099957" y="3091763"/>
            <a:ext cx="726621" cy="2885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13)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121929" y="6004498"/>
            <a:ext cx="1502764" cy="2885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11)</a:t>
            </a:r>
          </a:p>
        </p:txBody>
      </p:sp>
    </p:spTree>
    <p:extLst>
      <p:ext uri="{BB962C8B-B14F-4D97-AF65-F5344CB8AC3E}">
        <p14:creationId xmlns:p14="http://schemas.microsoft.com/office/powerpoint/2010/main" val="52656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986</Words>
  <Application>Microsoft Office PowerPoint</Application>
  <PresentationFormat>와이드스크린</PresentationFormat>
  <Paragraphs>196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Arial</vt:lpstr>
      <vt:lpstr>Noto Sans CJK KR Regular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uos</dc:creator>
  <cp:lastModifiedBy>uos</cp:lastModifiedBy>
  <cp:revision>32</cp:revision>
  <dcterms:created xsi:type="dcterms:W3CDTF">2023-09-22T08:19:29Z</dcterms:created>
  <dcterms:modified xsi:type="dcterms:W3CDTF">2023-10-12T08:44:27Z</dcterms:modified>
</cp:coreProperties>
</file>