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56" r:id="rId4"/>
    <p:sldId id="264" r:id="rId5"/>
    <p:sldId id="258" r:id="rId6"/>
    <p:sldId id="259" r:id="rId7"/>
    <p:sldId id="266" r:id="rId8"/>
    <p:sldId id="260" r:id="rId9"/>
    <p:sldId id="261" r:id="rId10"/>
    <p:sldId id="265" r:id="rId11"/>
    <p:sldId id="262" r:id="rId1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55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68F0-4380-42B0-B40B-EB7968268B59}" type="datetimeFigureOut">
              <a:rPr lang="ko-KR" altLang="en-US" smtClean="0"/>
              <a:t>2024-03-20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25C8-6302-449B-824A-B6C3613CE5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3908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68F0-4380-42B0-B40B-EB7968268B59}" type="datetimeFigureOut">
              <a:rPr lang="ko-KR" altLang="en-US" smtClean="0"/>
              <a:t>2024-03-20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25C8-6302-449B-824A-B6C3613CE5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4043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68F0-4380-42B0-B40B-EB7968268B59}" type="datetimeFigureOut">
              <a:rPr lang="ko-KR" altLang="en-US" smtClean="0"/>
              <a:t>2024-03-20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25C8-6302-449B-824A-B6C3613CE5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6200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68F0-4380-42B0-B40B-EB7968268B59}" type="datetimeFigureOut">
              <a:rPr lang="ko-KR" altLang="en-US" smtClean="0"/>
              <a:t>2024-03-20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25C8-6302-449B-824A-B6C3613CE5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2443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68F0-4380-42B0-B40B-EB7968268B59}" type="datetimeFigureOut">
              <a:rPr lang="ko-KR" altLang="en-US" smtClean="0"/>
              <a:t>2024-03-20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25C8-6302-449B-824A-B6C3613CE5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9415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68F0-4380-42B0-B40B-EB7968268B59}" type="datetimeFigureOut">
              <a:rPr lang="ko-KR" altLang="en-US" smtClean="0"/>
              <a:t>2024-03-20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25C8-6302-449B-824A-B6C3613CE5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6517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68F0-4380-42B0-B40B-EB7968268B59}" type="datetimeFigureOut">
              <a:rPr lang="ko-KR" altLang="en-US" smtClean="0"/>
              <a:t>2024-03-20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25C8-6302-449B-824A-B6C3613CE5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7268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68F0-4380-42B0-B40B-EB7968268B59}" type="datetimeFigureOut">
              <a:rPr lang="ko-KR" altLang="en-US" smtClean="0"/>
              <a:t>2024-03-20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25C8-6302-449B-824A-B6C3613CE5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0066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68F0-4380-42B0-B40B-EB7968268B59}" type="datetimeFigureOut">
              <a:rPr lang="ko-KR" altLang="en-US" smtClean="0"/>
              <a:t>2024-03-20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25C8-6302-449B-824A-B6C3613CE5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7473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68F0-4380-42B0-B40B-EB7968268B59}" type="datetimeFigureOut">
              <a:rPr lang="ko-KR" altLang="en-US" smtClean="0"/>
              <a:t>2024-03-20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25C8-6302-449B-824A-B6C3613CE5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7439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68F0-4380-42B0-B40B-EB7968268B59}" type="datetimeFigureOut">
              <a:rPr lang="ko-KR" altLang="en-US" smtClean="0"/>
              <a:t>2024-03-20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25C8-6302-449B-824A-B6C3613CE5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073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368F0-4380-42B0-B40B-EB7968268B59}" type="datetimeFigureOut">
              <a:rPr lang="ko-KR" altLang="en-US" smtClean="0"/>
              <a:t>2024-03-20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425C8-6302-449B-824A-B6C3613CE5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8806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r="31760"/>
          <a:stretch/>
        </p:blipFill>
        <p:spPr>
          <a:xfrm>
            <a:off x="177611" y="276225"/>
            <a:ext cx="11642914" cy="554355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177611" y="5946570"/>
            <a:ext cx="11642914" cy="7114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ko-KR" altLang="en-US" b="1" dirty="0" err="1" smtClean="0">
                <a:solidFill>
                  <a:srgbClr val="0070C0"/>
                </a:solidFill>
              </a:rPr>
              <a:t>과제신청및계약</a:t>
            </a:r>
            <a:r>
              <a:rPr lang="en-US" altLang="ko-KR" dirty="0" smtClean="0">
                <a:solidFill>
                  <a:schemeClr val="tx1"/>
                </a:solidFill>
              </a:rPr>
              <a:t>&gt;</a:t>
            </a:r>
            <a:r>
              <a:rPr lang="ko-KR" altLang="en-US" dirty="0" err="1" smtClean="0">
                <a:solidFill>
                  <a:schemeClr val="tx1"/>
                </a:solidFill>
              </a:rPr>
              <a:t>과제신청</a:t>
            </a:r>
            <a:r>
              <a:rPr lang="ko-KR" altLang="en-US" dirty="0" smtClean="0">
                <a:solidFill>
                  <a:schemeClr val="tx1"/>
                </a:solidFill>
              </a:rPr>
              <a:t> 클릭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(</a:t>
            </a:r>
            <a:r>
              <a:rPr lang="ko-KR" altLang="en-US" b="1" dirty="0" err="1" smtClean="0">
                <a:solidFill>
                  <a:srgbClr val="0070C0"/>
                </a:solidFill>
              </a:rPr>
              <a:t>과제신청및계약</a:t>
            </a:r>
            <a:r>
              <a:rPr lang="ko-KR" altLang="en-US" b="1" dirty="0" smtClean="0">
                <a:solidFill>
                  <a:srgbClr val="0070C0"/>
                </a:solidFill>
              </a:rPr>
              <a:t> 메뉴</a:t>
            </a:r>
            <a:r>
              <a:rPr lang="ko-KR" altLang="en-US" dirty="0" smtClean="0">
                <a:solidFill>
                  <a:schemeClr val="tx1"/>
                </a:solidFill>
              </a:rPr>
              <a:t>는 연구책임자</a:t>
            </a:r>
            <a:r>
              <a:rPr lang="en-US" altLang="ko-KR" dirty="0" smtClean="0">
                <a:solidFill>
                  <a:schemeClr val="tx1"/>
                </a:solidFill>
              </a:rPr>
              <a:t>, </a:t>
            </a:r>
            <a:r>
              <a:rPr lang="ko-KR" altLang="en-US" dirty="0" err="1" smtClean="0">
                <a:solidFill>
                  <a:schemeClr val="tx1"/>
                </a:solidFill>
              </a:rPr>
              <a:t>참여연구원</a:t>
            </a:r>
            <a:r>
              <a:rPr lang="ko-KR" altLang="en-US" dirty="0" smtClean="0">
                <a:solidFill>
                  <a:schemeClr val="tx1"/>
                </a:solidFill>
              </a:rPr>
              <a:t> 기본 권한입니다</a:t>
            </a:r>
            <a:r>
              <a:rPr lang="en-US" altLang="ko-KR" dirty="0" smtClean="0">
                <a:solidFill>
                  <a:schemeClr val="tx1"/>
                </a:solidFill>
              </a:rPr>
              <a:t>.)</a:t>
            </a:r>
          </a:p>
          <a:p>
            <a:pPr algn="ctr"/>
            <a:endParaRPr lang="ko-KR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611" y="5053693"/>
            <a:ext cx="1414425" cy="30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203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65414" y="1655072"/>
            <a:ext cx="10082893" cy="33577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altLang="ko-KR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n-US" altLang="ko-KR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n-US" altLang="ko-KR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n-US" altLang="ko-KR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n-US" altLang="ko-KR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</a:rPr>
              <a:t>[</a:t>
            </a:r>
            <a:r>
              <a:rPr lang="ko-KR" altLang="en-US" b="1" dirty="0" err="1" smtClean="0">
                <a:solidFill>
                  <a:schemeClr val="accent1">
                    <a:lumMod val="50000"/>
                  </a:schemeClr>
                </a:solidFill>
              </a:rPr>
              <a:t>과제신청및계약</a:t>
            </a:r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</a:rPr>
              <a:t>&gt;</a:t>
            </a:r>
            <a:r>
              <a:rPr lang="ko-KR" altLang="en-US" b="1" dirty="0" err="1" smtClean="0">
                <a:solidFill>
                  <a:schemeClr val="accent1">
                    <a:lumMod val="50000"/>
                  </a:schemeClr>
                </a:solidFill>
              </a:rPr>
              <a:t>과제신청</a:t>
            </a:r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ko-KR" altLang="en-US" b="1" dirty="0" err="1" smtClean="0">
                <a:solidFill>
                  <a:schemeClr val="accent1">
                    <a:lumMod val="50000"/>
                  </a:schemeClr>
                </a:solidFill>
              </a:rPr>
              <a:t>과제구분이</a:t>
            </a:r>
            <a:r>
              <a:rPr lang="ko-KR" alt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ko-KR" altLang="en-US" b="1" dirty="0" err="1" smtClean="0">
                <a:solidFill>
                  <a:srgbClr val="FF0000"/>
                </a:solidFill>
              </a:rPr>
              <a:t>기타일때</a:t>
            </a:r>
            <a:r>
              <a:rPr lang="ko-KR" altLang="en-US" b="1" dirty="0" smtClean="0">
                <a:solidFill>
                  <a:srgbClr val="FF0000"/>
                </a:solidFill>
              </a:rPr>
              <a:t> </a:t>
            </a:r>
            <a:r>
              <a:rPr lang="ko-KR" altLang="en-US" b="1" dirty="0" err="1" smtClean="0">
                <a:solidFill>
                  <a:srgbClr val="FF0000"/>
                </a:solidFill>
              </a:rPr>
              <a:t>입력사항</a:t>
            </a:r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</a:rPr>
              <a:t>] </a:t>
            </a:r>
          </a:p>
          <a:p>
            <a:endParaRPr lang="en-US" altLang="ko-KR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4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7824806" y="197782"/>
            <a:ext cx="4127157" cy="64749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[</a:t>
            </a:r>
            <a:r>
              <a:rPr lang="ko-KR" altLang="en-US" dirty="0" smtClean="0">
                <a:solidFill>
                  <a:srgbClr val="FF0000"/>
                </a:solidFill>
              </a:rPr>
              <a:t>과제 구분이 </a:t>
            </a:r>
            <a:r>
              <a:rPr lang="ko-KR" altLang="en-US" dirty="0" err="1" smtClean="0">
                <a:solidFill>
                  <a:srgbClr val="FF0000"/>
                </a:solidFill>
              </a:rPr>
              <a:t>기타일때</a:t>
            </a:r>
            <a:r>
              <a:rPr lang="ko-KR" altLang="en-US" dirty="0" smtClean="0">
                <a:solidFill>
                  <a:srgbClr val="FF0000"/>
                </a:solidFill>
              </a:rPr>
              <a:t> 입력 사항</a:t>
            </a:r>
            <a:r>
              <a:rPr lang="en-US" altLang="ko-KR" dirty="0" smtClean="0">
                <a:solidFill>
                  <a:srgbClr val="FF0000"/>
                </a:solidFill>
              </a:rPr>
              <a:t>]</a:t>
            </a:r>
          </a:p>
          <a:p>
            <a:endParaRPr lang="en-US" altLang="ko-KR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altLang="ko-KR" sz="1600" dirty="0" smtClean="0">
                <a:solidFill>
                  <a:schemeClr val="tx1"/>
                </a:solidFill>
              </a:rPr>
              <a:t>1)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참여형태</a:t>
            </a:r>
            <a:r>
              <a:rPr lang="ko-KR" altLang="en-US" sz="1600" dirty="0" smtClean="0">
                <a:solidFill>
                  <a:schemeClr val="tx1"/>
                </a:solidFill>
              </a:rPr>
              <a:t> </a:t>
            </a:r>
            <a:r>
              <a:rPr lang="en-US" altLang="ko-KR" sz="1600" dirty="0" smtClean="0">
                <a:solidFill>
                  <a:schemeClr val="tx1"/>
                </a:solidFill>
              </a:rPr>
              <a:t>: </a:t>
            </a:r>
            <a:r>
              <a:rPr lang="ko-KR" altLang="en-US" sz="1600" dirty="0" smtClean="0">
                <a:solidFill>
                  <a:schemeClr val="tx1"/>
                </a:solidFill>
              </a:rPr>
              <a:t>단독</a:t>
            </a:r>
            <a:r>
              <a:rPr lang="en-US" altLang="ko-KR" sz="1600" dirty="0" smtClean="0">
                <a:solidFill>
                  <a:schemeClr val="tx1"/>
                </a:solidFill>
              </a:rPr>
              <a:t>, </a:t>
            </a:r>
            <a:r>
              <a:rPr lang="ko-KR" altLang="en-US" sz="1600" dirty="0" smtClean="0">
                <a:solidFill>
                  <a:schemeClr val="tx1"/>
                </a:solidFill>
              </a:rPr>
              <a:t>공동</a:t>
            </a:r>
            <a:r>
              <a:rPr lang="en-US" altLang="ko-KR" sz="1600" dirty="0" smtClean="0">
                <a:solidFill>
                  <a:schemeClr val="tx1"/>
                </a:solidFill>
              </a:rPr>
              <a:t>, </a:t>
            </a:r>
            <a:r>
              <a:rPr lang="ko-KR" altLang="en-US" sz="1600" dirty="0" smtClean="0">
                <a:solidFill>
                  <a:schemeClr val="tx1"/>
                </a:solidFill>
              </a:rPr>
              <a:t>위탁</a:t>
            </a:r>
            <a:r>
              <a:rPr lang="en-US" altLang="ko-KR" sz="1600" dirty="0" smtClean="0">
                <a:solidFill>
                  <a:schemeClr val="tx1"/>
                </a:solidFill>
              </a:rPr>
              <a:t>, </a:t>
            </a:r>
            <a:r>
              <a:rPr lang="ko-KR" altLang="en-US" sz="1600" dirty="0" smtClean="0">
                <a:solidFill>
                  <a:schemeClr val="tx1"/>
                </a:solidFill>
              </a:rPr>
              <a:t>주관</a:t>
            </a:r>
            <a:r>
              <a:rPr lang="en-US" altLang="ko-KR" sz="1600" dirty="0" smtClean="0">
                <a:solidFill>
                  <a:schemeClr val="tx1"/>
                </a:solidFill>
              </a:rPr>
              <a:t> 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택</a:t>
            </a:r>
            <a:r>
              <a:rPr lang="en-US" altLang="ko-KR" sz="1600" dirty="0" smtClean="0">
                <a:solidFill>
                  <a:schemeClr val="tx1"/>
                </a:solidFill>
              </a:rPr>
              <a:t> 1</a:t>
            </a:r>
          </a:p>
          <a:p>
            <a:r>
              <a:rPr lang="en-US" altLang="ko-KR" sz="1600" dirty="0">
                <a:solidFill>
                  <a:schemeClr val="tx1"/>
                </a:solidFill>
              </a:rPr>
              <a:t>2)</a:t>
            </a:r>
            <a:r>
              <a:rPr lang="ko-KR" altLang="en-US" sz="1600" dirty="0" err="1">
                <a:solidFill>
                  <a:schemeClr val="tx1"/>
                </a:solidFill>
              </a:rPr>
              <a:t>연구과제명</a:t>
            </a:r>
            <a:r>
              <a:rPr lang="en-US" altLang="ko-KR" sz="1600" dirty="0">
                <a:solidFill>
                  <a:schemeClr val="tx1"/>
                </a:solidFill>
              </a:rPr>
              <a:t>: </a:t>
            </a:r>
            <a:r>
              <a:rPr lang="ko-KR" altLang="en-US" sz="1600" dirty="0">
                <a:solidFill>
                  <a:schemeClr val="tx1"/>
                </a:solidFill>
              </a:rPr>
              <a:t>직접 작성</a:t>
            </a:r>
            <a:endParaRPr lang="en-US" altLang="ko-KR" sz="1600" dirty="0">
              <a:solidFill>
                <a:schemeClr val="tx1"/>
              </a:solidFill>
            </a:endParaRPr>
          </a:p>
          <a:p>
            <a:r>
              <a:rPr lang="en-US" altLang="ko-KR" sz="1600" dirty="0">
                <a:solidFill>
                  <a:schemeClr val="tx1"/>
                </a:solidFill>
              </a:rPr>
              <a:t>3)</a:t>
            </a:r>
            <a:r>
              <a:rPr lang="ko-KR" altLang="en-US" sz="1600" dirty="0">
                <a:solidFill>
                  <a:schemeClr val="tx1"/>
                </a:solidFill>
              </a:rPr>
              <a:t>지원기관</a:t>
            </a:r>
            <a:r>
              <a:rPr lang="en-US" altLang="ko-KR" sz="1600" dirty="0">
                <a:solidFill>
                  <a:schemeClr val="tx1"/>
                </a:solidFill>
              </a:rPr>
              <a:t>: </a:t>
            </a:r>
            <a:r>
              <a:rPr lang="ko-KR" altLang="en-US" sz="1600" spc="-150" dirty="0">
                <a:solidFill>
                  <a:schemeClr val="tx1"/>
                </a:solidFill>
              </a:rPr>
              <a:t>돋보기 버튼 클릭</a:t>
            </a:r>
            <a:r>
              <a:rPr lang="en-US" altLang="ko-KR" sz="1600" spc="-150" dirty="0">
                <a:solidFill>
                  <a:schemeClr val="tx1"/>
                </a:solidFill>
              </a:rPr>
              <a:t>,</a:t>
            </a:r>
            <a:r>
              <a:rPr lang="ko-KR" altLang="en-US" sz="1600" spc="-150" dirty="0">
                <a:solidFill>
                  <a:schemeClr val="tx1"/>
                </a:solidFill>
              </a:rPr>
              <a:t> 조회 후 입력</a:t>
            </a:r>
            <a:endParaRPr lang="en-US" altLang="ko-KR" sz="1600" spc="-150" dirty="0">
              <a:solidFill>
                <a:schemeClr val="tx1"/>
              </a:solidFill>
            </a:endParaRPr>
          </a:p>
          <a:p>
            <a:r>
              <a:rPr lang="en-US" altLang="ko-KR" sz="1400" dirty="0" smtClean="0">
                <a:solidFill>
                  <a:schemeClr val="tx1"/>
                </a:solidFill>
              </a:rPr>
              <a:t>*</a:t>
            </a:r>
            <a:r>
              <a:rPr lang="ko-KR" altLang="en-US" sz="1400" dirty="0" smtClean="0">
                <a:solidFill>
                  <a:schemeClr val="tx1"/>
                </a:solidFill>
              </a:rPr>
              <a:t>지원기관이 </a:t>
            </a:r>
            <a:r>
              <a:rPr lang="ko-KR" altLang="en-US" sz="1400" dirty="0">
                <a:solidFill>
                  <a:schemeClr val="tx1"/>
                </a:solidFill>
              </a:rPr>
              <a:t>검색되지 않을 경우 </a:t>
            </a:r>
            <a:r>
              <a:rPr lang="ko-KR" altLang="en-US" sz="1400" dirty="0" err="1">
                <a:solidFill>
                  <a:schemeClr val="tx1"/>
                </a:solidFill>
              </a:rPr>
              <a:t>협약파트</a:t>
            </a:r>
            <a:r>
              <a:rPr lang="ko-KR" altLang="en-US" sz="1400" dirty="0">
                <a:solidFill>
                  <a:schemeClr val="tx1"/>
                </a:solidFill>
              </a:rPr>
              <a:t> 각 단과대학별 담당에게 유선 </a:t>
            </a:r>
            <a:r>
              <a:rPr lang="ko-KR" altLang="en-US" sz="1400" dirty="0" smtClean="0">
                <a:solidFill>
                  <a:schemeClr val="tx1"/>
                </a:solidFill>
              </a:rPr>
              <a:t>연락</a:t>
            </a:r>
            <a:endParaRPr lang="en-US" altLang="ko-KR" sz="1400" dirty="0" smtClean="0">
              <a:solidFill>
                <a:schemeClr val="tx1"/>
              </a:solidFill>
            </a:endParaRPr>
          </a:p>
          <a:p>
            <a:r>
              <a:rPr lang="en-US" altLang="ko-KR" sz="1600" dirty="0" smtClean="0">
                <a:solidFill>
                  <a:schemeClr val="tx1"/>
                </a:solidFill>
              </a:rPr>
              <a:t>4) </a:t>
            </a:r>
            <a:r>
              <a:rPr lang="ko-KR" altLang="en-US" sz="1600" dirty="0" err="1">
                <a:solidFill>
                  <a:schemeClr val="tx1"/>
                </a:solidFill>
              </a:rPr>
              <a:t>총연구기간</a:t>
            </a:r>
            <a:r>
              <a:rPr lang="ko-KR" altLang="en-US" sz="1600" dirty="0">
                <a:solidFill>
                  <a:schemeClr val="tx1"/>
                </a:solidFill>
              </a:rPr>
              <a:t> </a:t>
            </a:r>
            <a:r>
              <a:rPr lang="en-US" altLang="ko-KR" sz="1600" dirty="0">
                <a:solidFill>
                  <a:schemeClr val="tx1"/>
                </a:solidFill>
              </a:rPr>
              <a:t>: </a:t>
            </a:r>
            <a:r>
              <a:rPr lang="ko-KR" altLang="en-US" sz="1600" dirty="0">
                <a:solidFill>
                  <a:schemeClr val="tx1"/>
                </a:solidFill>
              </a:rPr>
              <a:t>최초 연구시작일부터</a:t>
            </a:r>
            <a:r>
              <a:rPr lang="en-US" altLang="ko-KR" sz="1600" dirty="0">
                <a:solidFill>
                  <a:schemeClr val="tx1"/>
                </a:solidFill>
              </a:rPr>
              <a:t>~</a:t>
            </a:r>
            <a:r>
              <a:rPr lang="ko-KR" altLang="en-US" sz="1600" dirty="0">
                <a:solidFill>
                  <a:schemeClr val="tx1"/>
                </a:solidFill>
              </a:rPr>
              <a:t>최종 종료일을 다음과 같이 숫자로 입력</a:t>
            </a:r>
            <a:endParaRPr lang="en-US" altLang="ko-KR" sz="1600" dirty="0">
              <a:solidFill>
                <a:schemeClr val="tx1"/>
              </a:solidFill>
            </a:endParaRPr>
          </a:p>
          <a:p>
            <a:r>
              <a:rPr lang="en-US" altLang="ko-KR" sz="1400" dirty="0">
                <a:solidFill>
                  <a:schemeClr val="tx1"/>
                </a:solidFill>
              </a:rPr>
              <a:t> -1</a:t>
            </a:r>
            <a:r>
              <a:rPr lang="ko-KR" altLang="en-US" sz="1400" dirty="0">
                <a:solidFill>
                  <a:schemeClr val="tx1"/>
                </a:solidFill>
              </a:rPr>
              <a:t>단계 </a:t>
            </a:r>
            <a:r>
              <a:rPr lang="en-US" altLang="ko-KR" sz="1400" dirty="0">
                <a:solidFill>
                  <a:schemeClr val="tx1"/>
                </a:solidFill>
              </a:rPr>
              <a:t>20230101 ~ 20251231</a:t>
            </a:r>
          </a:p>
          <a:p>
            <a:r>
              <a:rPr lang="en-US" altLang="ko-KR" sz="1400" dirty="0">
                <a:solidFill>
                  <a:schemeClr val="tx1"/>
                </a:solidFill>
              </a:rPr>
              <a:t>  2</a:t>
            </a:r>
            <a:r>
              <a:rPr lang="ko-KR" altLang="en-US" sz="1400" dirty="0">
                <a:solidFill>
                  <a:schemeClr val="tx1"/>
                </a:solidFill>
              </a:rPr>
              <a:t>단계 </a:t>
            </a:r>
            <a:r>
              <a:rPr lang="en-US" altLang="ko-KR" sz="1400" dirty="0">
                <a:solidFill>
                  <a:schemeClr val="tx1"/>
                </a:solidFill>
              </a:rPr>
              <a:t>20260101 ~ 20271231</a:t>
            </a:r>
          </a:p>
          <a:p>
            <a:r>
              <a:rPr lang="en-US" altLang="ko-KR" sz="1400" dirty="0">
                <a:solidFill>
                  <a:schemeClr val="tx1"/>
                </a:solidFill>
              </a:rPr>
              <a:t> -</a:t>
            </a:r>
            <a:r>
              <a:rPr lang="ko-KR" altLang="en-US" sz="1400" dirty="0" err="1">
                <a:solidFill>
                  <a:schemeClr val="tx1"/>
                </a:solidFill>
              </a:rPr>
              <a:t>총연구기간</a:t>
            </a:r>
            <a:r>
              <a:rPr lang="ko-KR" altLang="en-US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>
                <a:solidFill>
                  <a:schemeClr val="tx1"/>
                </a:solidFill>
              </a:rPr>
              <a:t>: 20230101 ~ 20271231</a:t>
            </a:r>
          </a:p>
          <a:p>
            <a:r>
              <a:rPr lang="en-US" altLang="ko-KR" sz="1600" dirty="0" smtClean="0">
                <a:solidFill>
                  <a:schemeClr val="tx1"/>
                </a:solidFill>
              </a:rPr>
              <a:t>5)</a:t>
            </a:r>
            <a:r>
              <a:rPr lang="ko-KR" altLang="en-US" sz="1600" dirty="0" err="1">
                <a:solidFill>
                  <a:schemeClr val="tx1"/>
                </a:solidFill>
              </a:rPr>
              <a:t>총연구비</a:t>
            </a:r>
            <a:r>
              <a:rPr lang="ko-KR" altLang="en-US" sz="1600" dirty="0">
                <a:solidFill>
                  <a:schemeClr val="tx1"/>
                </a:solidFill>
              </a:rPr>
              <a:t> </a:t>
            </a:r>
            <a:r>
              <a:rPr lang="en-US" altLang="ko-KR" sz="1600" dirty="0">
                <a:solidFill>
                  <a:schemeClr val="tx1"/>
                </a:solidFill>
              </a:rPr>
              <a:t>: </a:t>
            </a:r>
            <a:r>
              <a:rPr lang="ko-KR" altLang="en-US" sz="1600" dirty="0" err="1">
                <a:solidFill>
                  <a:schemeClr val="tx1"/>
                </a:solidFill>
              </a:rPr>
              <a:t>총연구기간</a:t>
            </a:r>
            <a:r>
              <a:rPr lang="ko-KR" altLang="en-US" sz="1600" dirty="0">
                <a:solidFill>
                  <a:schemeClr val="tx1"/>
                </a:solidFill>
              </a:rPr>
              <a:t> 동안 </a:t>
            </a:r>
            <a:r>
              <a:rPr lang="ko-KR" altLang="en-US" sz="1600" dirty="0" err="1">
                <a:solidFill>
                  <a:schemeClr val="tx1"/>
                </a:solidFill>
              </a:rPr>
              <a:t>우리기관이</a:t>
            </a:r>
            <a:r>
              <a:rPr lang="ko-KR" altLang="en-US" sz="1600" dirty="0">
                <a:solidFill>
                  <a:schemeClr val="tx1"/>
                </a:solidFill>
              </a:rPr>
              <a:t> 사용하는 현금 연구비만 입력</a:t>
            </a:r>
            <a:endParaRPr lang="en-US" altLang="ko-KR" sz="1600" dirty="0">
              <a:solidFill>
                <a:schemeClr val="tx1"/>
              </a:solidFill>
            </a:endParaRPr>
          </a:p>
          <a:p>
            <a:r>
              <a:rPr lang="en-US" altLang="ko-KR" sz="1400" dirty="0">
                <a:solidFill>
                  <a:schemeClr val="tx1"/>
                </a:solidFill>
              </a:rPr>
              <a:t> -</a:t>
            </a:r>
            <a:r>
              <a:rPr lang="ko-KR" altLang="en-US" sz="1400" dirty="0" err="1">
                <a:solidFill>
                  <a:schemeClr val="tx1"/>
                </a:solidFill>
              </a:rPr>
              <a:t>현금연구비</a:t>
            </a:r>
            <a:r>
              <a:rPr lang="ko-KR" altLang="en-US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>
                <a:solidFill>
                  <a:schemeClr val="tx1"/>
                </a:solidFill>
              </a:rPr>
              <a:t>100,000,000</a:t>
            </a:r>
            <a:r>
              <a:rPr lang="ko-KR" altLang="en-US" sz="1400" dirty="0">
                <a:solidFill>
                  <a:schemeClr val="tx1"/>
                </a:solidFill>
              </a:rPr>
              <a:t>원</a:t>
            </a:r>
            <a:endParaRPr lang="en-US" altLang="ko-KR" sz="1400" dirty="0">
              <a:solidFill>
                <a:schemeClr val="tx1"/>
              </a:solidFill>
            </a:endParaRPr>
          </a:p>
          <a:p>
            <a:r>
              <a:rPr lang="en-US" altLang="ko-KR" sz="1400" dirty="0">
                <a:solidFill>
                  <a:schemeClr val="tx1"/>
                </a:solidFill>
              </a:rPr>
              <a:t> -</a:t>
            </a:r>
            <a:r>
              <a:rPr lang="ko-KR" altLang="en-US" sz="1400" dirty="0" err="1">
                <a:solidFill>
                  <a:schemeClr val="tx1"/>
                </a:solidFill>
              </a:rPr>
              <a:t>현물연구비</a:t>
            </a:r>
            <a:r>
              <a:rPr lang="ko-KR" altLang="en-US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>
                <a:solidFill>
                  <a:schemeClr val="tx1"/>
                </a:solidFill>
              </a:rPr>
              <a:t>20,000,000</a:t>
            </a:r>
            <a:r>
              <a:rPr lang="ko-KR" altLang="en-US" sz="1400" dirty="0">
                <a:solidFill>
                  <a:schemeClr val="tx1"/>
                </a:solidFill>
              </a:rPr>
              <a:t>원</a:t>
            </a:r>
            <a:endParaRPr lang="en-US" altLang="ko-KR" sz="1400" dirty="0">
              <a:solidFill>
                <a:schemeClr val="tx1"/>
              </a:solidFill>
            </a:endParaRPr>
          </a:p>
          <a:p>
            <a:r>
              <a:rPr lang="en-US" altLang="ko-KR" sz="1400" dirty="0">
                <a:solidFill>
                  <a:schemeClr val="tx1"/>
                </a:solidFill>
              </a:rPr>
              <a:t> -</a:t>
            </a:r>
            <a:r>
              <a:rPr lang="ko-KR" altLang="en-US" sz="1400" dirty="0" err="1">
                <a:solidFill>
                  <a:schemeClr val="tx1"/>
                </a:solidFill>
              </a:rPr>
              <a:t>총연구비는</a:t>
            </a:r>
            <a:r>
              <a:rPr lang="ko-KR" altLang="en-US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>
                <a:solidFill>
                  <a:schemeClr val="tx1"/>
                </a:solidFill>
              </a:rPr>
              <a:t>100,000,000</a:t>
            </a:r>
            <a:r>
              <a:rPr lang="ko-KR" altLang="en-US" sz="1400" dirty="0">
                <a:solidFill>
                  <a:schemeClr val="tx1"/>
                </a:solidFill>
              </a:rPr>
              <a:t>원으로 입력</a:t>
            </a:r>
            <a:endParaRPr lang="en-US" altLang="ko-KR" sz="1400" dirty="0">
              <a:solidFill>
                <a:schemeClr val="tx1"/>
              </a:solidFill>
            </a:endParaRPr>
          </a:p>
          <a:p>
            <a:r>
              <a:rPr lang="en-US" altLang="ko-KR" sz="1600" dirty="0" smtClean="0">
                <a:solidFill>
                  <a:schemeClr val="tx1"/>
                </a:solidFill>
              </a:rPr>
              <a:t>6)</a:t>
            </a:r>
            <a:r>
              <a:rPr lang="ko-KR" altLang="en-US" sz="1600" dirty="0">
                <a:solidFill>
                  <a:schemeClr val="tx1"/>
                </a:solidFill>
              </a:rPr>
              <a:t>요청업무내용</a:t>
            </a:r>
            <a:r>
              <a:rPr lang="en-US" altLang="ko-KR" sz="1600" dirty="0">
                <a:solidFill>
                  <a:schemeClr val="tx1"/>
                </a:solidFill>
              </a:rPr>
              <a:t>: </a:t>
            </a:r>
            <a:r>
              <a:rPr lang="ko-KR" altLang="en-US" sz="1600" dirty="0">
                <a:solidFill>
                  <a:schemeClr val="tx1"/>
                </a:solidFill>
              </a:rPr>
              <a:t>신규 과제 신청을 위해 산학협력단이 해야 할 업무 구체적으로 작성</a:t>
            </a:r>
            <a:endParaRPr lang="en-US" altLang="ko-KR" sz="1600" dirty="0">
              <a:solidFill>
                <a:schemeClr val="tx1"/>
              </a:solidFill>
            </a:endParaRPr>
          </a:p>
          <a:p>
            <a:r>
              <a:rPr lang="en-US" altLang="ko-KR" sz="1200" dirty="0">
                <a:solidFill>
                  <a:schemeClr val="tx1"/>
                </a:solidFill>
              </a:rPr>
              <a:t> - </a:t>
            </a:r>
            <a:r>
              <a:rPr lang="ko-KR" altLang="en-US" sz="1200" dirty="0">
                <a:solidFill>
                  <a:schemeClr val="tx1"/>
                </a:solidFill>
              </a:rPr>
              <a:t>도장 날인 서류 </a:t>
            </a:r>
            <a:r>
              <a:rPr lang="en-US" altLang="ko-KR" sz="1200" dirty="0">
                <a:solidFill>
                  <a:schemeClr val="tx1"/>
                </a:solidFill>
              </a:rPr>
              <a:t>: 000</a:t>
            </a:r>
          </a:p>
          <a:p>
            <a:r>
              <a:rPr lang="en-US" altLang="ko-KR" sz="1200" dirty="0">
                <a:solidFill>
                  <a:schemeClr val="tx1"/>
                </a:solidFill>
              </a:rPr>
              <a:t> - </a:t>
            </a:r>
            <a:r>
              <a:rPr lang="ko-KR" altLang="en-US" sz="1200" dirty="0">
                <a:solidFill>
                  <a:schemeClr val="tx1"/>
                </a:solidFill>
              </a:rPr>
              <a:t>기관 증명 서류 </a:t>
            </a:r>
            <a:r>
              <a:rPr lang="en-US" altLang="ko-KR" sz="1200" dirty="0">
                <a:solidFill>
                  <a:schemeClr val="tx1"/>
                </a:solidFill>
              </a:rPr>
              <a:t>: </a:t>
            </a:r>
            <a:r>
              <a:rPr lang="ko-KR" altLang="en-US" sz="1200" dirty="0">
                <a:solidFill>
                  <a:schemeClr val="tx1"/>
                </a:solidFill>
              </a:rPr>
              <a:t>인감증명서</a:t>
            </a:r>
            <a:r>
              <a:rPr lang="en-US" altLang="ko-KR" sz="1200" dirty="0">
                <a:solidFill>
                  <a:schemeClr val="tx1"/>
                </a:solidFill>
              </a:rPr>
              <a:t>, </a:t>
            </a:r>
            <a:r>
              <a:rPr lang="ko-KR" altLang="en-US" sz="1200" dirty="0">
                <a:solidFill>
                  <a:schemeClr val="tx1"/>
                </a:solidFill>
              </a:rPr>
              <a:t>사업자등록증 </a:t>
            </a:r>
            <a:r>
              <a:rPr lang="en-US" altLang="ko-KR" sz="1200" dirty="0">
                <a:solidFill>
                  <a:schemeClr val="tx1"/>
                </a:solidFill>
              </a:rPr>
              <a:t>… </a:t>
            </a:r>
            <a:r>
              <a:rPr lang="ko-KR" altLang="en-US" sz="1200" dirty="0">
                <a:solidFill>
                  <a:schemeClr val="tx1"/>
                </a:solidFill>
              </a:rPr>
              <a:t>등</a:t>
            </a:r>
            <a:endParaRPr lang="en-US" altLang="ko-KR" sz="1200" dirty="0">
              <a:solidFill>
                <a:schemeClr val="tx1"/>
              </a:solidFill>
            </a:endParaRPr>
          </a:p>
          <a:p>
            <a:r>
              <a:rPr lang="en-US" altLang="ko-KR" sz="1200" dirty="0">
                <a:solidFill>
                  <a:schemeClr val="tx1"/>
                </a:solidFill>
              </a:rPr>
              <a:t> - </a:t>
            </a:r>
            <a:r>
              <a:rPr lang="ko-KR" altLang="en-US" sz="1200" dirty="0">
                <a:solidFill>
                  <a:schemeClr val="tx1"/>
                </a:solidFill>
              </a:rPr>
              <a:t>제출 공문 필요</a:t>
            </a:r>
            <a:endParaRPr lang="en-US" altLang="ko-KR" sz="1200" dirty="0">
              <a:solidFill>
                <a:schemeClr val="tx1"/>
              </a:solidFill>
            </a:endParaRPr>
          </a:p>
          <a:p>
            <a:r>
              <a:rPr lang="en-US" altLang="ko-KR" sz="1600" dirty="0" smtClean="0">
                <a:solidFill>
                  <a:schemeClr val="tx1"/>
                </a:solidFill>
              </a:rPr>
              <a:t>7)</a:t>
            </a:r>
            <a:r>
              <a:rPr lang="ko-KR" altLang="en-US" sz="1600" dirty="0" smtClean="0">
                <a:solidFill>
                  <a:schemeClr val="tx1"/>
                </a:solidFill>
              </a:rPr>
              <a:t> </a:t>
            </a:r>
            <a:r>
              <a:rPr lang="ko-KR" altLang="en-US" sz="1600" dirty="0" err="1">
                <a:solidFill>
                  <a:schemeClr val="tx1"/>
                </a:solidFill>
              </a:rPr>
              <a:t>담당연구원</a:t>
            </a:r>
            <a:r>
              <a:rPr lang="en-US" altLang="ko-KR" sz="1600" dirty="0">
                <a:solidFill>
                  <a:schemeClr val="tx1"/>
                </a:solidFill>
              </a:rPr>
              <a:t>: </a:t>
            </a:r>
            <a:r>
              <a:rPr lang="ko-KR" altLang="en-US" sz="1600" dirty="0">
                <a:solidFill>
                  <a:schemeClr val="tx1"/>
                </a:solidFill>
              </a:rPr>
              <a:t>돋보기 버튼 클릭</a:t>
            </a:r>
            <a:r>
              <a:rPr lang="en-US" altLang="ko-KR" sz="1600" dirty="0">
                <a:solidFill>
                  <a:schemeClr val="tx1"/>
                </a:solidFill>
              </a:rPr>
              <a:t>, </a:t>
            </a:r>
            <a:r>
              <a:rPr lang="ko-KR" altLang="en-US" sz="1600" dirty="0" err="1">
                <a:solidFill>
                  <a:schemeClr val="tx1"/>
                </a:solidFill>
              </a:rPr>
              <a:t>조회후</a:t>
            </a:r>
            <a:r>
              <a:rPr lang="ko-KR" altLang="en-US" sz="1600" dirty="0">
                <a:solidFill>
                  <a:schemeClr val="tx1"/>
                </a:solidFill>
              </a:rPr>
              <a:t> 입력하거나 수기 등록을 클릭한 후 직접 </a:t>
            </a:r>
            <a:r>
              <a:rPr lang="ko-KR" altLang="en-US" sz="1600" dirty="0" smtClean="0">
                <a:solidFill>
                  <a:schemeClr val="tx1"/>
                </a:solidFill>
              </a:rPr>
              <a:t>입력</a:t>
            </a:r>
            <a:endParaRPr lang="en-US" altLang="ko-KR" sz="1600" dirty="0">
              <a:solidFill>
                <a:schemeClr val="tx1"/>
              </a:solidFill>
            </a:endParaRPr>
          </a:p>
          <a:p>
            <a:r>
              <a:rPr lang="en-US" altLang="ko-KR" sz="1600" dirty="0">
                <a:solidFill>
                  <a:schemeClr val="tx1"/>
                </a:solidFill>
              </a:rPr>
              <a:t>8</a:t>
            </a:r>
            <a:r>
              <a:rPr lang="en-US" altLang="ko-KR" sz="1600" dirty="0" smtClean="0">
                <a:solidFill>
                  <a:schemeClr val="tx1"/>
                </a:solidFill>
              </a:rPr>
              <a:t>)</a:t>
            </a:r>
            <a:r>
              <a:rPr lang="ko-KR" altLang="en-US" sz="1600" dirty="0" err="1">
                <a:solidFill>
                  <a:schemeClr val="tx1"/>
                </a:solidFill>
              </a:rPr>
              <a:t>임시저장</a:t>
            </a:r>
            <a:endParaRPr lang="en-US" altLang="ko-KR" sz="1600" dirty="0">
              <a:solidFill>
                <a:schemeClr val="tx1"/>
              </a:solidFill>
            </a:endParaRPr>
          </a:p>
          <a:p>
            <a:r>
              <a:rPr lang="en-US" altLang="ko-KR" sz="1600" b="1" dirty="0">
                <a:solidFill>
                  <a:srgbClr val="FF0000"/>
                </a:solidFill>
              </a:rPr>
              <a:t>9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)</a:t>
            </a:r>
            <a:r>
              <a:rPr lang="ko-KR" altLang="en-US" sz="1600" b="1" dirty="0" err="1">
                <a:solidFill>
                  <a:srgbClr val="FF0000"/>
                </a:solidFill>
              </a:rPr>
              <a:t>신청버튼</a:t>
            </a:r>
            <a:r>
              <a:rPr lang="en-US" altLang="ko-KR" sz="1600" b="1" dirty="0">
                <a:solidFill>
                  <a:srgbClr val="FF0000"/>
                </a:solidFill>
              </a:rPr>
              <a:t>: </a:t>
            </a:r>
            <a:r>
              <a:rPr lang="ko-KR" altLang="en-US" sz="1600" b="1" dirty="0">
                <a:solidFill>
                  <a:srgbClr val="FF0000"/>
                </a:solidFill>
              </a:rPr>
              <a:t>모든 내용 </a:t>
            </a:r>
            <a:r>
              <a:rPr lang="ko-KR" altLang="en-US" sz="1600" b="1" dirty="0" err="1">
                <a:solidFill>
                  <a:srgbClr val="FF0000"/>
                </a:solidFill>
              </a:rPr>
              <a:t>입력후</a:t>
            </a:r>
            <a:r>
              <a:rPr lang="ko-KR" altLang="en-US" sz="1600" b="1" dirty="0">
                <a:solidFill>
                  <a:srgbClr val="FF0000"/>
                </a:solidFill>
              </a:rPr>
              <a:t> 신청 클릭</a:t>
            </a:r>
            <a:endParaRPr lang="en-US" altLang="ko-KR" sz="1600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400" dirty="0">
              <a:solidFill>
                <a:schemeClr val="tx1"/>
              </a:solidFill>
            </a:endParaRPr>
          </a:p>
          <a:p>
            <a:endParaRPr lang="en-US" altLang="ko-KR" sz="1600" dirty="0" smtClean="0">
              <a:solidFill>
                <a:schemeClr val="tx1"/>
              </a:solidFill>
            </a:endParaRPr>
          </a:p>
          <a:p>
            <a:r>
              <a:rPr lang="ko-KR" altLang="en-US" sz="1600" dirty="0" smtClean="0">
                <a:solidFill>
                  <a:schemeClr val="tx1"/>
                </a:solidFill>
              </a:rPr>
              <a:t> </a:t>
            </a:r>
            <a:endParaRPr lang="en-US" altLang="ko-KR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ko-KR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b="76334"/>
          <a:stretch/>
        </p:blipFill>
        <p:spPr>
          <a:xfrm>
            <a:off x="159435" y="197782"/>
            <a:ext cx="7629294" cy="1688168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435" y="1885950"/>
            <a:ext cx="7629294" cy="1869622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006" y="3755572"/>
            <a:ext cx="7631877" cy="2805793"/>
          </a:xfrm>
          <a:prstGeom prst="rect">
            <a:avLst/>
          </a:prstGeom>
        </p:spPr>
      </p:pic>
      <p:sp>
        <p:nvSpPr>
          <p:cNvPr id="20" name="직사각형 19"/>
          <p:cNvSpPr/>
          <p:nvPr/>
        </p:nvSpPr>
        <p:spPr>
          <a:xfrm>
            <a:off x="321361" y="2108515"/>
            <a:ext cx="1393139" cy="23889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400" dirty="0" smtClean="0">
              <a:solidFill>
                <a:srgbClr val="FF0000"/>
              </a:solidFill>
            </a:endParaRPr>
          </a:p>
          <a:p>
            <a:endParaRPr lang="en-US" altLang="ko-KR" sz="1400" dirty="0" smtClean="0">
              <a:solidFill>
                <a:srgbClr val="FF0000"/>
              </a:solidFill>
            </a:endParaRPr>
          </a:p>
          <a:p>
            <a:pPr algn="ctr"/>
            <a:endParaRPr lang="ko-KR" alt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321361" y="2355578"/>
            <a:ext cx="1514779" cy="140815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dirty="0" smtClean="0">
                <a:solidFill>
                  <a:srgbClr val="FF0000"/>
                </a:solidFill>
              </a:rPr>
              <a:t>1)</a:t>
            </a:r>
          </a:p>
          <a:p>
            <a:pPr algn="ctr"/>
            <a:endParaRPr lang="ko-KR" alt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158740" y="3747408"/>
            <a:ext cx="7629989" cy="22860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dirty="0">
                <a:solidFill>
                  <a:srgbClr val="FF0000"/>
                </a:solidFill>
              </a:rPr>
              <a:t>2</a:t>
            </a:r>
            <a:r>
              <a:rPr lang="en-US" altLang="ko-KR" sz="1400" dirty="0" smtClean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3" name="직사각형 22"/>
          <p:cNvSpPr/>
          <p:nvPr/>
        </p:nvSpPr>
        <p:spPr>
          <a:xfrm>
            <a:off x="156851" y="3976010"/>
            <a:ext cx="2667992" cy="17961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dirty="0" smtClean="0">
                <a:solidFill>
                  <a:srgbClr val="FF0000"/>
                </a:solidFill>
              </a:rPr>
              <a:t>3)</a:t>
            </a:r>
          </a:p>
        </p:txBody>
      </p:sp>
      <p:sp>
        <p:nvSpPr>
          <p:cNvPr id="24" name="직사각형 23"/>
          <p:cNvSpPr/>
          <p:nvPr/>
        </p:nvSpPr>
        <p:spPr>
          <a:xfrm>
            <a:off x="2824843" y="3984174"/>
            <a:ext cx="2506436" cy="17961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dirty="0">
                <a:solidFill>
                  <a:srgbClr val="FF0000"/>
                </a:solidFill>
              </a:rPr>
              <a:t>4</a:t>
            </a:r>
            <a:r>
              <a:rPr lang="en-US" altLang="ko-KR" sz="1400" dirty="0" smtClean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5" name="직사각형 24"/>
          <p:cNvSpPr/>
          <p:nvPr/>
        </p:nvSpPr>
        <p:spPr>
          <a:xfrm>
            <a:off x="5331278" y="3976008"/>
            <a:ext cx="2595837" cy="17961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dirty="0">
                <a:solidFill>
                  <a:srgbClr val="FF0000"/>
                </a:solidFill>
              </a:rPr>
              <a:t>5</a:t>
            </a:r>
            <a:r>
              <a:rPr lang="en-US" altLang="ko-KR" sz="1400" dirty="0" smtClean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6" name="직사각형 25"/>
          <p:cNvSpPr/>
          <p:nvPr/>
        </p:nvSpPr>
        <p:spPr>
          <a:xfrm>
            <a:off x="156851" y="4384588"/>
            <a:ext cx="7631877" cy="69359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dirty="0" smtClean="0">
                <a:solidFill>
                  <a:srgbClr val="FF0000"/>
                </a:solidFill>
              </a:rPr>
              <a:t>6)</a:t>
            </a:r>
          </a:p>
        </p:txBody>
      </p:sp>
      <p:sp>
        <p:nvSpPr>
          <p:cNvPr id="28" name="직사각형 27"/>
          <p:cNvSpPr/>
          <p:nvPr/>
        </p:nvSpPr>
        <p:spPr>
          <a:xfrm>
            <a:off x="147009" y="5064580"/>
            <a:ext cx="7629989" cy="22860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dirty="0">
                <a:solidFill>
                  <a:srgbClr val="FF0000"/>
                </a:solidFill>
              </a:rPr>
              <a:t>7</a:t>
            </a:r>
            <a:r>
              <a:rPr lang="en-US" altLang="ko-KR" sz="1400" dirty="0" smtClean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0" name="직사각형 29"/>
          <p:cNvSpPr/>
          <p:nvPr/>
        </p:nvSpPr>
        <p:spPr>
          <a:xfrm>
            <a:off x="6727371" y="6223910"/>
            <a:ext cx="718458" cy="31568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dirty="0">
                <a:solidFill>
                  <a:srgbClr val="FF0000"/>
                </a:solidFill>
              </a:rPr>
              <a:t>8</a:t>
            </a:r>
            <a:r>
              <a:rPr lang="en-US" altLang="ko-KR" sz="1400" dirty="0" smtClean="0">
                <a:solidFill>
                  <a:srgbClr val="FF0000"/>
                </a:solidFill>
              </a:rPr>
              <a:t>)</a:t>
            </a:r>
            <a:endParaRPr lang="en-US" altLang="ko-KR" sz="1400" dirty="0" smtClean="0">
              <a:solidFill>
                <a:srgbClr val="FF0000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9261" y="1645199"/>
            <a:ext cx="4205545" cy="294464"/>
          </a:xfrm>
          <a:prstGeom prst="rect">
            <a:avLst/>
          </a:prstGeom>
        </p:spPr>
      </p:pic>
      <p:sp>
        <p:nvSpPr>
          <p:cNvPr id="17" name="직사각형 16"/>
          <p:cNvSpPr/>
          <p:nvPr/>
        </p:nvSpPr>
        <p:spPr>
          <a:xfrm>
            <a:off x="5331278" y="1607733"/>
            <a:ext cx="957135" cy="31568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b="1" dirty="0">
                <a:solidFill>
                  <a:srgbClr val="FF0000"/>
                </a:solidFill>
              </a:rPr>
              <a:t>9</a:t>
            </a:r>
            <a:r>
              <a:rPr lang="en-US" altLang="ko-KR" sz="1400" dirty="0" smtClean="0">
                <a:solidFill>
                  <a:srgbClr val="FF0000"/>
                </a:solidFill>
              </a:rPr>
              <a:t>)</a:t>
            </a:r>
            <a:endParaRPr lang="en-US" altLang="ko-KR" sz="1400" dirty="0" smtClean="0">
              <a:solidFill>
                <a:srgbClr val="FF0000"/>
              </a:solidFill>
            </a:endParaRPr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 rotWithShape="1">
          <a:blip r:embed="rId6"/>
          <a:srcRect l="1716" r="18041" b="20881"/>
          <a:stretch/>
        </p:blipFill>
        <p:spPr>
          <a:xfrm>
            <a:off x="1690009" y="5894615"/>
            <a:ext cx="1567541" cy="37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310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65414" y="1655072"/>
            <a:ext cx="10082893" cy="33577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altLang="ko-KR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n-US" altLang="ko-KR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n-US" altLang="ko-KR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n-US" altLang="ko-KR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n-US" altLang="ko-KR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</a:rPr>
              <a:t>[</a:t>
            </a:r>
            <a:r>
              <a:rPr lang="ko-KR" altLang="en-US" b="1" dirty="0" err="1" smtClean="0">
                <a:solidFill>
                  <a:schemeClr val="accent1">
                    <a:lumMod val="50000"/>
                  </a:schemeClr>
                </a:solidFill>
              </a:rPr>
              <a:t>과제신청및계약</a:t>
            </a:r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</a:rPr>
              <a:t>&gt;</a:t>
            </a:r>
            <a:r>
              <a:rPr lang="ko-KR" altLang="en-US" b="1" dirty="0" err="1" smtClean="0">
                <a:solidFill>
                  <a:schemeClr val="accent1">
                    <a:lumMod val="50000"/>
                  </a:schemeClr>
                </a:solidFill>
              </a:rPr>
              <a:t>과제신청</a:t>
            </a:r>
            <a:r>
              <a:rPr lang="ko-KR" altLang="en-US" b="1" dirty="0" smtClean="0">
                <a:solidFill>
                  <a:schemeClr val="accent1">
                    <a:lumMod val="50000"/>
                  </a:schemeClr>
                </a:solidFill>
              </a:rPr>
              <a:t> 메뉴 </a:t>
            </a:r>
            <a:r>
              <a:rPr lang="ko-KR" altLang="en-US" b="1" dirty="0" smtClean="0">
                <a:solidFill>
                  <a:srgbClr val="FF0000"/>
                </a:solidFill>
              </a:rPr>
              <a:t>공통 기능 설명</a:t>
            </a:r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</a:rPr>
              <a:t>] </a:t>
            </a:r>
          </a:p>
          <a:p>
            <a:endParaRPr lang="en-US" altLang="ko-KR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387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7867724" y="209993"/>
            <a:ext cx="4127157" cy="64749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</a:rPr>
              <a:t>[</a:t>
            </a:r>
            <a:r>
              <a:rPr lang="ko-KR" altLang="en-US" b="1" dirty="0" err="1" smtClean="0">
                <a:solidFill>
                  <a:schemeClr val="accent1">
                    <a:lumMod val="50000"/>
                  </a:schemeClr>
                </a:solidFill>
              </a:rPr>
              <a:t>과제신청및계약</a:t>
            </a:r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</a:rPr>
              <a:t>&gt;</a:t>
            </a:r>
            <a:r>
              <a:rPr lang="ko-KR" altLang="en-US" b="1" dirty="0" err="1" smtClean="0">
                <a:solidFill>
                  <a:schemeClr val="accent1">
                    <a:lumMod val="50000"/>
                  </a:schemeClr>
                </a:solidFill>
              </a:rPr>
              <a:t>과제신청</a:t>
            </a:r>
            <a:r>
              <a:rPr lang="ko-KR" altLang="en-US" b="1" dirty="0" smtClean="0">
                <a:solidFill>
                  <a:schemeClr val="accent1">
                    <a:lumMod val="50000"/>
                  </a:schemeClr>
                </a:solidFill>
              </a:rPr>
              <a:t> 메뉴 </a:t>
            </a:r>
            <a:r>
              <a:rPr lang="ko-KR" altLang="en-US" b="1" dirty="0" smtClean="0">
                <a:solidFill>
                  <a:srgbClr val="FF0000"/>
                </a:solidFill>
              </a:rPr>
              <a:t>화면 공통 입력 내용</a:t>
            </a:r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</a:rPr>
              <a:t>] </a:t>
            </a:r>
          </a:p>
          <a:p>
            <a:endParaRPr lang="en-US" altLang="ko-KR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altLang="ko-KR" sz="1600" dirty="0" smtClean="0">
                <a:solidFill>
                  <a:schemeClr val="tx1"/>
                </a:solidFill>
              </a:rPr>
              <a:t>1.</a:t>
            </a:r>
            <a:r>
              <a:rPr lang="ko-KR" altLang="en-US" sz="1600" dirty="0" smtClean="0">
                <a:solidFill>
                  <a:schemeClr val="tx1"/>
                </a:solidFill>
              </a:rPr>
              <a:t>신규 버튼 클릭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smtClean="0">
                <a:solidFill>
                  <a:schemeClr val="tx1"/>
                </a:solidFill>
              </a:rPr>
              <a:t>-</a:t>
            </a:r>
            <a:r>
              <a:rPr lang="ko-KR" altLang="en-US" sz="1400" dirty="0" err="1" smtClean="0">
                <a:solidFill>
                  <a:schemeClr val="tx1"/>
                </a:solidFill>
              </a:rPr>
              <a:t>신규버튼</a:t>
            </a:r>
            <a:r>
              <a:rPr lang="ko-KR" altLang="en-US" sz="1400" dirty="0" smtClean="0">
                <a:solidFill>
                  <a:schemeClr val="tx1"/>
                </a:solidFill>
              </a:rPr>
              <a:t> 클릭하지 않고 바로 </a:t>
            </a:r>
            <a:r>
              <a:rPr lang="ko-KR" altLang="en-US" sz="1400" dirty="0" err="1" smtClean="0">
                <a:solidFill>
                  <a:schemeClr val="tx1"/>
                </a:solidFill>
              </a:rPr>
              <a:t>입력시</a:t>
            </a:r>
            <a:r>
              <a:rPr lang="ko-KR" altLang="en-US" sz="1400" dirty="0" smtClean="0">
                <a:solidFill>
                  <a:schemeClr val="tx1"/>
                </a:solidFill>
              </a:rPr>
              <a:t> </a:t>
            </a:r>
            <a:r>
              <a:rPr lang="ko-KR" altLang="en-US" sz="1400" dirty="0" err="1" smtClean="0">
                <a:solidFill>
                  <a:schemeClr val="tx1"/>
                </a:solidFill>
              </a:rPr>
              <a:t>임시저장</a:t>
            </a:r>
            <a:r>
              <a:rPr lang="ko-KR" altLang="en-US" sz="1400" dirty="0" smtClean="0">
                <a:solidFill>
                  <a:schemeClr val="tx1"/>
                </a:solidFill>
              </a:rPr>
              <a:t> 버튼 비활성화</a:t>
            </a:r>
            <a:r>
              <a:rPr lang="en-US" altLang="ko-KR" sz="1400" dirty="0" smtClean="0">
                <a:solidFill>
                  <a:schemeClr val="tx1"/>
                </a:solidFill>
              </a:rPr>
              <a:t>(</a:t>
            </a:r>
            <a:r>
              <a:rPr lang="ko-KR" altLang="en-US" sz="1400" dirty="0" smtClean="0">
                <a:solidFill>
                  <a:schemeClr val="tx1"/>
                </a:solidFill>
              </a:rPr>
              <a:t>입력 불가</a:t>
            </a:r>
            <a:r>
              <a:rPr lang="en-US" altLang="ko-KR" sz="1400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altLang="ko-KR" sz="1600" dirty="0" smtClean="0">
                <a:solidFill>
                  <a:schemeClr val="tx1"/>
                </a:solidFill>
              </a:rPr>
              <a:t>2.</a:t>
            </a:r>
            <a:r>
              <a:rPr lang="ko-KR" altLang="en-US" sz="1600" dirty="0" smtClean="0">
                <a:solidFill>
                  <a:schemeClr val="tx1"/>
                </a:solidFill>
              </a:rPr>
              <a:t>아래 기준에 따라 과제 구분 선택</a:t>
            </a:r>
            <a:endParaRPr lang="en-US" altLang="ko-KR" sz="1600" dirty="0">
              <a:solidFill>
                <a:schemeClr val="tx1"/>
              </a:solidFill>
            </a:endParaRPr>
          </a:p>
          <a:p>
            <a:r>
              <a:rPr lang="ko-KR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ko-KR" sz="1400" dirty="0" smtClean="0">
                <a:solidFill>
                  <a:schemeClr val="tx1"/>
                </a:solidFill>
              </a:rPr>
              <a:t>-</a:t>
            </a:r>
            <a:r>
              <a:rPr lang="ko-KR" altLang="en-US" sz="1400" dirty="0" smtClean="0">
                <a:solidFill>
                  <a:schemeClr val="tx1"/>
                </a:solidFill>
              </a:rPr>
              <a:t>국가 </a:t>
            </a:r>
            <a:r>
              <a:rPr lang="en-US" altLang="ko-KR" sz="1400" dirty="0" smtClean="0">
                <a:solidFill>
                  <a:schemeClr val="tx1"/>
                </a:solidFill>
              </a:rPr>
              <a:t>R&amp;D : </a:t>
            </a:r>
            <a:r>
              <a:rPr lang="ko-KR" altLang="en-US" sz="1400" dirty="0" smtClean="0">
                <a:solidFill>
                  <a:schemeClr val="tx1"/>
                </a:solidFill>
              </a:rPr>
              <a:t>국가연구개발사업</a:t>
            </a:r>
            <a:endParaRPr lang="en-US" altLang="ko-KR" sz="1400" dirty="0">
              <a:solidFill>
                <a:schemeClr val="tx1"/>
              </a:solidFill>
            </a:endParaRPr>
          </a:p>
          <a:p>
            <a:r>
              <a:rPr lang="ko-KR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ko-KR" sz="1400" dirty="0" smtClean="0">
                <a:solidFill>
                  <a:schemeClr val="tx1"/>
                </a:solidFill>
              </a:rPr>
              <a:t>-</a:t>
            </a:r>
            <a:r>
              <a:rPr lang="ko-KR" altLang="en-US" sz="1400" dirty="0" smtClean="0">
                <a:solidFill>
                  <a:schemeClr val="tx1"/>
                </a:solidFill>
              </a:rPr>
              <a:t>용역</a:t>
            </a:r>
            <a:r>
              <a:rPr lang="en-US" altLang="ko-KR" sz="1400" dirty="0" smtClean="0">
                <a:solidFill>
                  <a:schemeClr val="tx1"/>
                </a:solidFill>
              </a:rPr>
              <a:t>(</a:t>
            </a:r>
            <a:r>
              <a:rPr lang="ko-KR" altLang="en-US" sz="1400" dirty="0" smtClean="0">
                <a:solidFill>
                  <a:schemeClr val="tx1"/>
                </a:solidFill>
              </a:rPr>
              <a:t>입찰</a:t>
            </a:r>
            <a:r>
              <a:rPr lang="en-US" altLang="ko-KR" sz="1400" dirty="0" smtClean="0">
                <a:solidFill>
                  <a:schemeClr val="tx1"/>
                </a:solidFill>
              </a:rPr>
              <a:t>) : </a:t>
            </a:r>
            <a:r>
              <a:rPr lang="ko-KR" altLang="en-US" sz="1400" dirty="0" smtClean="0">
                <a:solidFill>
                  <a:schemeClr val="tx1"/>
                </a:solidFill>
              </a:rPr>
              <a:t>입찰해야 하는 </a:t>
            </a:r>
            <a:r>
              <a:rPr lang="ko-KR" altLang="en-US" sz="1400" dirty="0" err="1" smtClean="0">
                <a:solidFill>
                  <a:schemeClr val="tx1"/>
                </a:solidFill>
              </a:rPr>
              <a:t>용역과제</a:t>
            </a:r>
            <a:endParaRPr lang="en-US" altLang="ko-KR" sz="1400" dirty="0" smtClean="0">
              <a:solidFill>
                <a:schemeClr val="tx1"/>
              </a:solidFill>
            </a:endParaRPr>
          </a:p>
          <a:p>
            <a:r>
              <a:rPr lang="ko-KR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ko-KR" sz="1400" dirty="0" smtClean="0">
                <a:solidFill>
                  <a:schemeClr val="tx1"/>
                </a:solidFill>
              </a:rPr>
              <a:t>-</a:t>
            </a:r>
            <a:r>
              <a:rPr lang="ko-KR" altLang="en-US" sz="1400" dirty="0" smtClean="0">
                <a:solidFill>
                  <a:schemeClr val="tx1"/>
                </a:solidFill>
              </a:rPr>
              <a:t>기타 </a:t>
            </a:r>
            <a:r>
              <a:rPr lang="en-US" altLang="ko-KR" sz="1400" dirty="0" smtClean="0">
                <a:solidFill>
                  <a:schemeClr val="tx1"/>
                </a:solidFill>
              </a:rPr>
              <a:t>: </a:t>
            </a:r>
            <a:r>
              <a:rPr lang="ko-KR" altLang="en-US" sz="1400" dirty="0" smtClean="0">
                <a:solidFill>
                  <a:schemeClr val="tx1"/>
                </a:solidFill>
              </a:rPr>
              <a:t>인력양성사업</a:t>
            </a:r>
            <a:r>
              <a:rPr lang="en-US" altLang="ko-KR" sz="1400" dirty="0" smtClean="0">
                <a:solidFill>
                  <a:schemeClr val="tx1"/>
                </a:solidFill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</a:rPr>
              <a:t>민간재단과제 등</a:t>
            </a:r>
            <a:endParaRPr lang="en-US" altLang="ko-KR" sz="1400" dirty="0" smtClean="0">
              <a:solidFill>
                <a:schemeClr val="tx1"/>
              </a:solidFill>
            </a:endParaRPr>
          </a:p>
          <a:p>
            <a:r>
              <a:rPr lang="en-US" altLang="ko-KR" sz="1600" dirty="0" smtClean="0">
                <a:solidFill>
                  <a:schemeClr val="tx1"/>
                </a:solidFill>
              </a:rPr>
              <a:t>3.</a:t>
            </a:r>
            <a:r>
              <a:rPr lang="ko-KR" altLang="en-US" sz="1600" dirty="0" smtClean="0">
                <a:solidFill>
                  <a:schemeClr val="tx1"/>
                </a:solidFill>
              </a:rPr>
              <a:t>연구책임자 입력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smtClean="0">
                <a:solidFill>
                  <a:schemeClr val="tx1"/>
                </a:solidFill>
              </a:rPr>
              <a:t>-</a:t>
            </a:r>
            <a:r>
              <a:rPr lang="ko-KR" altLang="en-US" sz="1400" dirty="0" smtClean="0">
                <a:solidFill>
                  <a:schemeClr val="tx1"/>
                </a:solidFill>
              </a:rPr>
              <a:t>연구책임자 아이디로 로그인시 기본값 입력</a:t>
            </a:r>
            <a:r>
              <a:rPr lang="en-US" altLang="ko-KR" sz="1400" dirty="0" smtClean="0">
                <a:solidFill>
                  <a:schemeClr val="tx1"/>
                </a:solidFill>
              </a:rPr>
              <a:t>(</a:t>
            </a:r>
            <a:r>
              <a:rPr lang="ko-KR" altLang="en-US" sz="1400" dirty="0" smtClean="0">
                <a:solidFill>
                  <a:schemeClr val="tx1"/>
                </a:solidFill>
              </a:rPr>
              <a:t>별도 입력 필요 없음</a:t>
            </a:r>
            <a:r>
              <a:rPr lang="en-US" altLang="ko-KR" sz="1400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smtClean="0">
                <a:solidFill>
                  <a:schemeClr val="tx1"/>
                </a:solidFill>
              </a:rPr>
              <a:t>-</a:t>
            </a:r>
            <a:r>
              <a:rPr lang="ko-KR" altLang="en-US" sz="1400" dirty="0" smtClean="0">
                <a:solidFill>
                  <a:schemeClr val="tx1"/>
                </a:solidFill>
              </a:rPr>
              <a:t>권한 위임자 아이디로 로그인시 돋보기 버튼 클릭하여 책임자 조회 후 입력</a:t>
            </a:r>
            <a:endParaRPr lang="en-US" altLang="ko-KR" sz="1400" dirty="0">
              <a:solidFill>
                <a:schemeClr val="tx1"/>
              </a:solidFill>
            </a:endParaRPr>
          </a:p>
          <a:p>
            <a:r>
              <a:rPr lang="en-US" altLang="ko-KR" sz="1600" dirty="0" smtClean="0">
                <a:solidFill>
                  <a:schemeClr val="tx1"/>
                </a:solidFill>
              </a:rPr>
              <a:t>4.</a:t>
            </a:r>
            <a:r>
              <a:rPr lang="ko-KR" altLang="en-US" sz="1600" dirty="0" smtClean="0">
                <a:solidFill>
                  <a:schemeClr val="tx1"/>
                </a:solidFill>
              </a:rPr>
              <a:t>지원기관 </a:t>
            </a:r>
            <a:r>
              <a:rPr lang="en-US" altLang="ko-KR" sz="1600" dirty="0" smtClean="0">
                <a:solidFill>
                  <a:schemeClr val="tx1"/>
                </a:solidFill>
              </a:rPr>
              <a:t>: </a:t>
            </a:r>
            <a:r>
              <a:rPr lang="ko-KR" altLang="en-US" sz="1600" dirty="0" smtClean="0">
                <a:solidFill>
                  <a:schemeClr val="tx1"/>
                </a:solidFill>
              </a:rPr>
              <a:t>돋보기 버튼 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클릭조회</a:t>
            </a:r>
            <a:r>
              <a:rPr lang="ko-KR" altLang="en-US" sz="1600" dirty="0" smtClean="0">
                <a:solidFill>
                  <a:schemeClr val="tx1"/>
                </a:solidFill>
              </a:rPr>
              <a:t> 입력</a:t>
            </a:r>
            <a:r>
              <a:rPr lang="en-US" altLang="ko-KR" sz="1600" dirty="0">
                <a:solidFill>
                  <a:schemeClr val="tx1"/>
                </a:solidFill>
              </a:rPr>
              <a:t>(</a:t>
            </a:r>
            <a:r>
              <a:rPr lang="ko-KR" altLang="en-US" sz="1600" dirty="0" smtClean="0">
                <a:solidFill>
                  <a:schemeClr val="tx1"/>
                </a:solidFill>
              </a:rPr>
              <a:t>수기 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입력시</a:t>
            </a:r>
            <a:r>
              <a:rPr lang="ko-KR" altLang="en-US" sz="1600" dirty="0" smtClean="0">
                <a:solidFill>
                  <a:schemeClr val="tx1"/>
                </a:solidFill>
              </a:rPr>
              <a:t> 인식 </a:t>
            </a:r>
            <a:r>
              <a:rPr lang="en-US" altLang="ko-KR" sz="1600" dirty="0" smtClean="0">
                <a:solidFill>
                  <a:schemeClr val="tx1"/>
                </a:solidFill>
              </a:rPr>
              <a:t>X)</a:t>
            </a:r>
          </a:p>
          <a:p>
            <a:r>
              <a:rPr lang="en-US" altLang="ko-KR" sz="1600" dirty="0" smtClean="0">
                <a:solidFill>
                  <a:schemeClr val="tx1"/>
                </a:solidFill>
              </a:rPr>
              <a:t>5.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과제신청</a:t>
            </a:r>
            <a:r>
              <a:rPr lang="ko-KR" altLang="en-US" sz="1600" dirty="0" smtClean="0">
                <a:solidFill>
                  <a:schemeClr val="tx1"/>
                </a:solidFill>
              </a:rPr>
              <a:t> 참고자료</a:t>
            </a:r>
            <a:r>
              <a:rPr lang="en-US" altLang="ko-KR" sz="1600" dirty="0" smtClean="0">
                <a:solidFill>
                  <a:schemeClr val="tx1"/>
                </a:solidFill>
              </a:rPr>
              <a:t>: </a:t>
            </a:r>
            <a:r>
              <a:rPr lang="ko-KR" altLang="en-US" sz="1600" dirty="0" smtClean="0">
                <a:solidFill>
                  <a:schemeClr val="tx1"/>
                </a:solidFill>
              </a:rPr>
              <a:t>연구용역 제안서</a:t>
            </a:r>
            <a:r>
              <a:rPr lang="en-US" altLang="ko-KR" sz="1600" dirty="0" smtClean="0">
                <a:solidFill>
                  <a:schemeClr val="tx1"/>
                </a:solidFill>
              </a:rPr>
              <a:t>/</a:t>
            </a:r>
            <a:r>
              <a:rPr lang="ko-KR" altLang="en-US" sz="1600" dirty="0" smtClean="0">
                <a:solidFill>
                  <a:schemeClr val="tx1"/>
                </a:solidFill>
              </a:rPr>
              <a:t>연구개발계획서 등 작성시 참고 자료 다운 로드 가능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smtClean="0">
                <a:solidFill>
                  <a:schemeClr val="tx1"/>
                </a:solidFill>
              </a:rPr>
              <a:t>- </a:t>
            </a:r>
            <a:r>
              <a:rPr lang="ko-KR" altLang="en-US" sz="1400" dirty="0" smtClean="0">
                <a:solidFill>
                  <a:schemeClr val="tx1"/>
                </a:solidFill>
              </a:rPr>
              <a:t>예산편성 양식</a:t>
            </a:r>
            <a:endParaRPr lang="en-US" altLang="ko-KR" sz="1400" dirty="0" smtClean="0">
              <a:solidFill>
                <a:schemeClr val="tx1"/>
              </a:solidFill>
            </a:endParaRPr>
          </a:p>
          <a:p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smtClean="0">
                <a:solidFill>
                  <a:schemeClr val="tx1"/>
                </a:solidFill>
              </a:rPr>
              <a:t>- </a:t>
            </a:r>
            <a:r>
              <a:rPr lang="ko-KR" altLang="en-US" sz="1400" dirty="0" smtClean="0">
                <a:solidFill>
                  <a:schemeClr val="tx1"/>
                </a:solidFill>
              </a:rPr>
              <a:t>기관 </a:t>
            </a:r>
            <a:r>
              <a:rPr lang="ko-KR" altLang="en-US" sz="1400" dirty="0" err="1" smtClean="0">
                <a:solidFill>
                  <a:schemeClr val="tx1"/>
                </a:solidFill>
              </a:rPr>
              <a:t>실적자료</a:t>
            </a:r>
            <a:r>
              <a:rPr lang="en-US" altLang="ko-KR" sz="1400" dirty="0" smtClean="0">
                <a:solidFill>
                  <a:schemeClr val="tx1"/>
                </a:solidFill>
              </a:rPr>
              <a:t>(</a:t>
            </a:r>
            <a:r>
              <a:rPr lang="ko-KR" altLang="en-US" sz="1400" dirty="0" smtClean="0">
                <a:solidFill>
                  <a:schemeClr val="tx1"/>
                </a:solidFill>
              </a:rPr>
              <a:t>국가연구개발사업관련</a:t>
            </a:r>
            <a:r>
              <a:rPr lang="en-US" altLang="ko-KR" sz="1400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smtClean="0">
                <a:solidFill>
                  <a:schemeClr val="tx1"/>
                </a:solidFill>
              </a:rPr>
              <a:t>- </a:t>
            </a:r>
            <a:r>
              <a:rPr lang="ko-KR" altLang="en-US" sz="1400" dirty="0" smtClean="0">
                <a:solidFill>
                  <a:schemeClr val="tx1"/>
                </a:solidFill>
              </a:rPr>
              <a:t>연구실 안전 및 보안조치 계획 등</a:t>
            </a:r>
            <a:endParaRPr lang="en-US" altLang="ko-KR" sz="1400" dirty="0" smtClean="0">
              <a:solidFill>
                <a:schemeClr val="tx1"/>
              </a:solidFill>
            </a:endParaRPr>
          </a:p>
          <a:p>
            <a:r>
              <a:rPr lang="en-US" altLang="ko-KR" sz="1600" dirty="0" smtClean="0">
                <a:solidFill>
                  <a:schemeClr val="tx1"/>
                </a:solidFill>
              </a:rPr>
              <a:t>6.</a:t>
            </a:r>
            <a:r>
              <a:rPr lang="ko-KR" altLang="en-US" sz="1600" dirty="0" smtClean="0">
                <a:solidFill>
                  <a:schemeClr val="tx1"/>
                </a:solidFill>
              </a:rPr>
              <a:t>재사용 </a:t>
            </a:r>
            <a:r>
              <a:rPr lang="en-US" altLang="ko-KR" sz="1600" dirty="0" smtClean="0">
                <a:solidFill>
                  <a:schemeClr val="tx1"/>
                </a:solidFill>
              </a:rPr>
              <a:t>: </a:t>
            </a:r>
            <a:r>
              <a:rPr lang="ko-KR" altLang="en-US" sz="1600" dirty="0" smtClean="0">
                <a:solidFill>
                  <a:schemeClr val="tx1"/>
                </a:solidFill>
              </a:rPr>
              <a:t>이전에 작성한 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신청목록을</a:t>
            </a:r>
            <a:r>
              <a:rPr lang="ko-KR" altLang="en-US" sz="1600" dirty="0" smtClean="0">
                <a:solidFill>
                  <a:schemeClr val="tx1"/>
                </a:solidFill>
              </a:rPr>
              <a:t> 더블 클릭한 후 재사용 버튼을 누르면 해당 내용 복사 됨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58" y="201829"/>
            <a:ext cx="7632499" cy="6470893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172558" y="3663262"/>
            <a:ext cx="1596891" cy="23889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400" dirty="0">
              <a:solidFill>
                <a:srgbClr val="FF0000"/>
              </a:solidFill>
            </a:endParaRPr>
          </a:p>
          <a:p>
            <a:r>
              <a:rPr lang="en-US" altLang="ko-KR" sz="1600" b="1" dirty="0" smtClean="0">
                <a:solidFill>
                  <a:srgbClr val="FF0000"/>
                </a:solidFill>
              </a:rPr>
              <a:t>2</a:t>
            </a:r>
          </a:p>
          <a:p>
            <a:pPr algn="ctr"/>
            <a:endParaRPr lang="ko-KR" alt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5158215" y="3543812"/>
            <a:ext cx="2709509" cy="23889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400" dirty="0">
              <a:solidFill>
                <a:srgbClr val="FF0000"/>
              </a:solidFill>
            </a:endParaRPr>
          </a:p>
          <a:p>
            <a:r>
              <a:rPr lang="en-US" altLang="ko-KR" sz="1600" b="1" dirty="0" smtClean="0">
                <a:solidFill>
                  <a:srgbClr val="FF0000"/>
                </a:solidFill>
              </a:rPr>
              <a:t>3</a:t>
            </a:r>
          </a:p>
          <a:p>
            <a:pPr algn="ctr"/>
            <a:endParaRPr lang="ko-KR" alt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6403448" y="6305768"/>
            <a:ext cx="650496" cy="23889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400" dirty="0">
              <a:solidFill>
                <a:srgbClr val="FF0000"/>
              </a:solidFill>
            </a:endParaRPr>
          </a:p>
          <a:p>
            <a:r>
              <a:rPr lang="en-US" altLang="ko-KR" sz="1600" b="1" dirty="0" smtClean="0">
                <a:solidFill>
                  <a:srgbClr val="FF0000"/>
                </a:solidFill>
              </a:rPr>
              <a:t>1</a:t>
            </a:r>
          </a:p>
          <a:p>
            <a:pPr algn="ctr"/>
            <a:endParaRPr lang="ko-KR" alt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6700159" y="3086319"/>
            <a:ext cx="1104898" cy="23889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400" dirty="0">
              <a:solidFill>
                <a:srgbClr val="FF0000"/>
              </a:solidFill>
            </a:endParaRPr>
          </a:p>
          <a:p>
            <a:r>
              <a:rPr lang="en-US" altLang="ko-KR" sz="1600" b="1" dirty="0">
                <a:solidFill>
                  <a:srgbClr val="FF0000"/>
                </a:solidFill>
              </a:rPr>
              <a:t>5</a:t>
            </a:r>
            <a:endParaRPr lang="en-US" altLang="ko-KR" sz="1600" b="1" dirty="0" smtClean="0">
              <a:solidFill>
                <a:srgbClr val="FF0000"/>
              </a:solidFill>
            </a:endParaRPr>
          </a:p>
          <a:p>
            <a:pPr algn="ctr"/>
            <a:endParaRPr lang="ko-KR" alt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5853792" y="6305768"/>
            <a:ext cx="549655" cy="23889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400" dirty="0">
              <a:solidFill>
                <a:srgbClr val="FF0000"/>
              </a:solidFill>
            </a:endParaRPr>
          </a:p>
          <a:p>
            <a:r>
              <a:rPr lang="en-US" altLang="ko-KR" sz="1600" b="1" dirty="0">
                <a:solidFill>
                  <a:srgbClr val="FF0000"/>
                </a:solidFill>
              </a:rPr>
              <a:t>6</a:t>
            </a:r>
            <a:endParaRPr lang="en-US" altLang="ko-KR" sz="1600" b="1" dirty="0" smtClean="0">
              <a:solidFill>
                <a:srgbClr val="FF0000"/>
              </a:solidFill>
            </a:endParaRPr>
          </a:p>
          <a:p>
            <a:pPr algn="ctr"/>
            <a:endParaRPr lang="ko-KR" alt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231323" y="4234762"/>
            <a:ext cx="2593520" cy="23889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400" dirty="0">
              <a:solidFill>
                <a:srgbClr val="FF0000"/>
              </a:solidFill>
            </a:endParaRPr>
          </a:p>
          <a:p>
            <a:r>
              <a:rPr lang="en-US" altLang="ko-KR" sz="1600" b="1" dirty="0">
                <a:solidFill>
                  <a:srgbClr val="FF0000"/>
                </a:solidFill>
              </a:rPr>
              <a:t>4</a:t>
            </a:r>
            <a:endParaRPr lang="en-US" altLang="ko-KR" sz="1600" b="1" dirty="0" smtClean="0">
              <a:solidFill>
                <a:srgbClr val="FF0000"/>
              </a:solidFill>
            </a:endParaRPr>
          </a:p>
          <a:p>
            <a:pPr algn="ctr"/>
            <a:endParaRPr lang="ko-KR" alt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231323" y="5436374"/>
            <a:ext cx="7573734" cy="411901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err="1" smtClean="0">
                <a:solidFill>
                  <a:schemeClr val="tx1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산학협력단</a:t>
            </a:r>
            <a:r>
              <a:rPr lang="ko-KR" altLang="en-US" sz="1400" dirty="0" smtClean="0">
                <a:solidFill>
                  <a:schemeClr val="tx1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 입력내용</a:t>
            </a:r>
            <a:endParaRPr lang="ko-KR" altLang="en-US" sz="1400" dirty="0">
              <a:solidFill>
                <a:schemeClr val="tx1"/>
              </a:solidFill>
              <a:latin typeface="Noto Sans CJK KR Regular" panose="020B0500000000000000" pitchFamily="34" charset="-127"/>
              <a:ea typeface="Noto Sans CJK KR Regular" panose="020B0500000000000000" pitchFamily="34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231324" y="4686300"/>
            <a:ext cx="7573734" cy="514350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solidFill>
                  <a:srgbClr val="FF0000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도장 날인 서식 목록</a:t>
            </a:r>
            <a:r>
              <a:rPr lang="en-US" altLang="ko-KR" sz="1400" dirty="0" smtClean="0">
                <a:solidFill>
                  <a:srgbClr val="FF0000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, </a:t>
            </a:r>
            <a:r>
              <a:rPr lang="ko-KR" altLang="en-US" sz="1400" dirty="0" err="1" smtClean="0">
                <a:solidFill>
                  <a:srgbClr val="FF0000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발급요청</a:t>
            </a:r>
            <a:r>
              <a:rPr lang="ko-KR" altLang="en-US" sz="1400" dirty="0" smtClean="0">
                <a:solidFill>
                  <a:srgbClr val="FF0000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 서류 등 구체적으로 작성</a:t>
            </a:r>
            <a:endParaRPr lang="ko-KR" altLang="en-US" sz="1400" dirty="0">
              <a:solidFill>
                <a:srgbClr val="FF0000"/>
              </a:solidFill>
              <a:latin typeface="Noto Sans CJK KR Regular" panose="020B0500000000000000" pitchFamily="34" charset="-127"/>
              <a:ea typeface="Noto Sans CJK KR Regular" panose="020B0500000000000000" pitchFamily="34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/>
          <a:srcRect l="1716" r="18041" b="20881"/>
          <a:stretch/>
        </p:blipFill>
        <p:spPr>
          <a:xfrm>
            <a:off x="1706337" y="5959927"/>
            <a:ext cx="1485900" cy="37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981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65414" y="1655072"/>
            <a:ext cx="10082893" cy="33577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altLang="ko-KR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n-US" altLang="ko-KR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n-US" altLang="ko-KR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n-US" altLang="ko-KR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n-US" altLang="ko-KR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</a:rPr>
              <a:t>[</a:t>
            </a:r>
            <a:r>
              <a:rPr lang="ko-KR" altLang="en-US" b="1" dirty="0" err="1" smtClean="0">
                <a:solidFill>
                  <a:schemeClr val="accent1">
                    <a:lumMod val="50000"/>
                  </a:schemeClr>
                </a:solidFill>
              </a:rPr>
              <a:t>과제신청및계약</a:t>
            </a:r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</a:rPr>
              <a:t>&gt;</a:t>
            </a:r>
            <a:r>
              <a:rPr lang="ko-KR" altLang="en-US" b="1" dirty="0" err="1" smtClean="0">
                <a:solidFill>
                  <a:schemeClr val="accent1">
                    <a:lumMod val="50000"/>
                  </a:schemeClr>
                </a:solidFill>
              </a:rPr>
              <a:t>과제신청</a:t>
            </a:r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ko-KR" altLang="en-US" b="1" dirty="0" err="1" smtClean="0">
                <a:solidFill>
                  <a:schemeClr val="accent1">
                    <a:lumMod val="50000"/>
                  </a:schemeClr>
                </a:solidFill>
              </a:rPr>
              <a:t>과제구분이</a:t>
            </a:r>
            <a:r>
              <a:rPr lang="ko-KR" alt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ko-KR" altLang="en-US" b="1" dirty="0" smtClean="0">
                <a:solidFill>
                  <a:srgbClr val="FF0000"/>
                </a:solidFill>
              </a:rPr>
              <a:t>국가</a:t>
            </a:r>
            <a:r>
              <a:rPr lang="en-US" altLang="ko-KR" b="1" dirty="0" smtClean="0">
                <a:solidFill>
                  <a:srgbClr val="FF0000"/>
                </a:solidFill>
              </a:rPr>
              <a:t>R&amp;D </a:t>
            </a:r>
            <a:r>
              <a:rPr lang="ko-KR" altLang="en-US" b="1" dirty="0" err="1" smtClean="0">
                <a:solidFill>
                  <a:srgbClr val="FF0000"/>
                </a:solidFill>
              </a:rPr>
              <a:t>일때</a:t>
            </a:r>
            <a:r>
              <a:rPr lang="ko-KR" altLang="en-US" b="1" dirty="0" smtClean="0">
                <a:solidFill>
                  <a:srgbClr val="FF0000"/>
                </a:solidFill>
              </a:rPr>
              <a:t> </a:t>
            </a:r>
            <a:r>
              <a:rPr lang="ko-KR" altLang="en-US" b="1" dirty="0" err="1" smtClean="0">
                <a:solidFill>
                  <a:srgbClr val="FF0000"/>
                </a:solidFill>
              </a:rPr>
              <a:t>입력사항</a:t>
            </a:r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</a:rPr>
              <a:t>] </a:t>
            </a:r>
          </a:p>
          <a:p>
            <a:endParaRPr lang="en-US" altLang="ko-KR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516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l="14948" t="5906" r="138" b="1621"/>
          <a:stretch/>
        </p:blipFill>
        <p:spPr>
          <a:xfrm>
            <a:off x="148280" y="205946"/>
            <a:ext cx="7669427" cy="647494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7933038" y="205946"/>
            <a:ext cx="4127157" cy="64749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US" altLang="ko-KR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altLang="ko-KR" dirty="0" smtClean="0">
                <a:solidFill>
                  <a:srgbClr val="FF0000"/>
                </a:solidFill>
              </a:rPr>
              <a:t>[</a:t>
            </a:r>
            <a:r>
              <a:rPr lang="ko-KR" altLang="en-US" dirty="0" smtClean="0">
                <a:solidFill>
                  <a:srgbClr val="FF0000"/>
                </a:solidFill>
              </a:rPr>
              <a:t>과제 구분이 국가 </a:t>
            </a:r>
            <a:r>
              <a:rPr lang="en-US" altLang="ko-KR" dirty="0" smtClean="0">
                <a:solidFill>
                  <a:srgbClr val="FF0000"/>
                </a:solidFill>
              </a:rPr>
              <a:t>R&amp;D</a:t>
            </a:r>
            <a:r>
              <a:rPr lang="ko-KR" altLang="en-US" dirty="0" err="1" smtClean="0">
                <a:solidFill>
                  <a:srgbClr val="FF0000"/>
                </a:solidFill>
              </a:rPr>
              <a:t>일때</a:t>
            </a:r>
            <a:r>
              <a:rPr lang="ko-KR" altLang="en-US" dirty="0" smtClean="0">
                <a:solidFill>
                  <a:srgbClr val="FF0000"/>
                </a:solidFill>
              </a:rPr>
              <a:t> </a:t>
            </a:r>
            <a:r>
              <a:rPr lang="ko-KR" altLang="en-US" dirty="0" err="1" smtClean="0">
                <a:solidFill>
                  <a:srgbClr val="FF0000"/>
                </a:solidFill>
              </a:rPr>
              <a:t>입력사항</a:t>
            </a:r>
            <a:r>
              <a:rPr lang="en-US" altLang="ko-KR" dirty="0" smtClean="0">
                <a:solidFill>
                  <a:srgbClr val="FF0000"/>
                </a:solidFill>
              </a:rPr>
              <a:t>]</a:t>
            </a:r>
          </a:p>
          <a:p>
            <a:endParaRPr lang="en-US" altLang="ko-KR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altLang="ko-KR" sz="1600" dirty="0" smtClean="0">
                <a:solidFill>
                  <a:schemeClr val="tx1"/>
                </a:solidFill>
              </a:rPr>
              <a:t>1)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참여형태</a:t>
            </a:r>
            <a:r>
              <a:rPr lang="ko-KR" altLang="en-US" sz="1600" dirty="0" smtClean="0">
                <a:solidFill>
                  <a:schemeClr val="tx1"/>
                </a:solidFill>
              </a:rPr>
              <a:t> </a:t>
            </a:r>
            <a:r>
              <a:rPr lang="en-US" altLang="ko-KR" sz="1600" dirty="0" smtClean="0">
                <a:solidFill>
                  <a:schemeClr val="tx1"/>
                </a:solidFill>
              </a:rPr>
              <a:t>: </a:t>
            </a:r>
            <a:r>
              <a:rPr lang="ko-KR" altLang="en-US" sz="1600" dirty="0" smtClean="0">
                <a:solidFill>
                  <a:schemeClr val="tx1"/>
                </a:solidFill>
              </a:rPr>
              <a:t>단독</a:t>
            </a:r>
            <a:r>
              <a:rPr lang="en-US" altLang="ko-KR" sz="1600" dirty="0" smtClean="0">
                <a:solidFill>
                  <a:schemeClr val="tx1"/>
                </a:solidFill>
              </a:rPr>
              <a:t>, </a:t>
            </a:r>
            <a:r>
              <a:rPr lang="ko-KR" altLang="en-US" sz="1600" dirty="0" smtClean="0">
                <a:solidFill>
                  <a:schemeClr val="tx1"/>
                </a:solidFill>
              </a:rPr>
              <a:t>공동</a:t>
            </a:r>
            <a:r>
              <a:rPr lang="en-US" altLang="ko-KR" sz="1600" dirty="0" smtClean="0">
                <a:solidFill>
                  <a:schemeClr val="tx1"/>
                </a:solidFill>
              </a:rPr>
              <a:t>, </a:t>
            </a:r>
            <a:r>
              <a:rPr lang="ko-KR" altLang="en-US" sz="1600" dirty="0" smtClean="0">
                <a:solidFill>
                  <a:schemeClr val="tx1"/>
                </a:solidFill>
              </a:rPr>
              <a:t>위탁</a:t>
            </a:r>
            <a:r>
              <a:rPr lang="en-US" altLang="ko-KR" sz="1600" dirty="0" smtClean="0">
                <a:solidFill>
                  <a:schemeClr val="tx1"/>
                </a:solidFill>
              </a:rPr>
              <a:t>, </a:t>
            </a:r>
            <a:r>
              <a:rPr lang="ko-KR" altLang="en-US" sz="1600" dirty="0" smtClean="0">
                <a:solidFill>
                  <a:schemeClr val="tx1"/>
                </a:solidFill>
              </a:rPr>
              <a:t>주관 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택</a:t>
            </a:r>
            <a:r>
              <a:rPr lang="en-US" altLang="ko-KR" sz="1600" dirty="0">
                <a:solidFill>
                  <a:schemeClr val="tx1"/>
                </a:solidFill>
              </a:rPr>
              <a:t> </a:t>
            </a:r>
            <a:r>
              <a:rPr lang="en-US" altLang="ko-KR" sz="1600" dirty="0" smtClean="0">
                <a:solidFill>
                  <a:schemeClr val="tx1"/>
                </a:solidFill>
              </a:rPr>
              <a:t>1</a:t>
            </a:r>
          </a:p>
          <a:p>
            <a:r>
              <a:rPr lang="en-US" altLang="ko-KR" sz="1600" dirty="0">
                <a:solidFill>
                  <a:schemeClr val="tx1"/>
                </a:solidFill>
              </a:rPr>
              <a:t> </a:t>
            </a:r>
            <a:r>
              <a:rPr lang="en-US" altLang="ko-KR" sz="1600" dirty="0" smtClean="0">
                <a:solidFill>
                  <a:schemeClr val="tx1"/>
                </a:solidFill>
              </a:rPr>
              <a:t>1-1) 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참여형태가</a:t>
            </a:r>
            <a:r>
              <a:rPr lang="ko-KR" altLang="en-US" sz="1600" dirty="0" smtClean="0">
                <a:solidFill>
                  <a:schemeClr val="tx1"/>
                </a:solidFill>
              </a:rPr>
              <a:t> 공동</a:t>
            </a:r>
            <a:r>
              <a:rPr lang="en-US" altLang="ko-KR" sz="1600" dirty="0">
                <a:solidFill>
                  <a:schemeClr val="tx1"/>
                </a:solidFill>
              </a:rPr>
              <a:t> </a:t>
            </a:r>
            <a:r>
              <a:rPr lang="ko-KR" altLang="en-US" sz="1600" dirty="0" smtClean="0">
                <a:solidFill>
                  <a:schemeClr val="tx1"/>
                </a:solidFill>
              </a:rPr>
              <a:t>혹은 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위탁일때는</a:t>
            </a:r>
            <a:r>
              <a:rPr lang="ko-KR" altLang="en-US" sz="1600" dirty="0" smtClean="0">
                <a:solidFill>
                  <a:schemeClr val="tx1"/>
                </a:solidFill>
              </a:rPr>
              <a:t> 주관기관 입력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r>
              <a:rPr lang="en-US" altLang="ko-KR" sz="1600" dirty="0" smtClean="0">
                <a:solidFill>
                  <a:schemeClr val="tx1"/>
                </a:solidFill>
              </a:rPr>
              <a:t>2)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보안과제</a:t>
            </a:r>
            <a:r>
              <a:rPr lang="ko-KR" altLang="en-US" sz="1600" dirty="0" smtClean="0">
                <a:solidFill>
                  <a:schemeClr val="tx1"/>
                </a:solidFill>
              </a:rPr>
              <a:t> 여부 </a:t>
            </a:r>
            <a:endParaRPr lang="en-US" altLang="ko-KR" sz="1600" dirty="0">
              <a:solidFill>
                <a:schemeClr val="tx1"/>
              </a:solidFill>
            </a:endParaRPr>
          </a:p>
          <a:p>
            <a:r>
              <a:rPr lang="en-US" altLang="ko-KR" sz="1400" dirty="0" smtClean="0">
                <a:solidFill>
                  <a:srgbClr val="FF0000"/>
                </a:solidFill>
              </a:rPr>
              <a:t>- </a:t>
            </a:r>
            <a:r>
              <a:rPr lang="ko-KR" altLang="en-US" sz="1400" dirty="0" smtClean="0">
                <a:solidFill>
                  <a:srgbClr val="FF0000"/>
                </a:solidFill>
              </a:rPr>
              <a:t>신청하고자 하는 사업 공고문에 </a:t>
            </a:r>
            <a:r>
              <a:rPr lang="ko-KR" altLang="en-US" sz="1400" dirty="0" err="1" smtClean="0">
                <a:solidFill>
                  <a:srgbClr val="FF0000"/>
                </a:solidFill>
              </a:rPr>
              <a:t>보안과제로</a:t>
            </a:r>
            <a:r>
              <a:rPr lang="ko-KR" altLang="en-US" sz="1400" dirty="0" smtClean="0">
                <a:solidFill>
                  <a:srgbClr val="FF0000"/>
                </a:solidFill>
              </a:rPr>
              <a:t> 기재된 경우만 해당 </a:t>
            </a:r>
            <a:r>
              <a:rPr lang="en-US" altLang="ko-KR" sz="1400" dirty="0" smtClean="0">
                <a:solidFill>
                  <a:srgbClr val="FF0000"/>
                </a:solidFill>
              </a:rPr>
              <a:t>‘</a:t>
            </a:r>
            <a:r>
              <a:rPr lang="ko-KR" altLang="en-US" sz="1400" dirty="0" smtClean="0">
                <a:solidFill>
                  <a:srgbClr val="FF0000"/>
                </a:solidFill>
              </a:rPr>
              <a:t>예</a:t>
            </a:r>
            <a:r>
              <a:rPr lang="en-US" altLang="ko-KR" sz="1400" dirty="0" smtClean="0">
                <a:solidFill>
                  <a:srgbClr val="FF0000"/>
                </a:solidFill>
              </a:rPr>
              <a:t>’ </a:t>
            </a:r>
            <a:r>
              <a:rPr lang="ko-KR" altLang="en-US" sz="1400" dirty="0" smtClean="0">
                <a:solidFill>
                  <a:srgbClr val="FF0000"/>
                </a:solidFill>
              </a:rPr>
              <a:t>선택</a:t>
            </a:r>
            <a:endParaRPr lang="en-US" altLang="ko-KR" sz="1400" dirty="0" smtClean="0">
              <a:solidFill>
                <a:srgbClr val="FF0000"/>
              </a:solidFill>
            </a:endParaRPr>
          </a:p>
          <a:p>
            <a:r>
              <a:rPr lang="en-US" altLang="ko-KR" sz="1600" dirty="0" smtClean="0">
                <a:solidFill>
                  <a:schemeClr val="tx1"/>
                </a:solidFill>
              </a:rPr>
              <a:t>3) 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필수지원</a:t>
            </a:r>
            <a:r>
              <a:rPr lang="ko-KR" altLang="en-US" sz="1600" dirty="0" smtClean="0">
                <a:solidFill>
                  <a:schemeClr val="tx1"/>
                </a:solidFill>
              </a:rPr>
              <a:t> 여부</a:t>
            </a:r>
            <a:r>
              <a:rPr lang="en-US" altLang="ko-KR" sz="1600" dirty="0" smtClean="0">
                <a:solidFill>
                  <a:schemeClr val="tx1"/>
                </a:solidFill>
              </a:rPr>
              <a:t>(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대응자금</a:t>
            </a:r>
            <a:r>
              <a:rPr lang="en-US" altLang="ko-KR" sz="1600" dirty="0" smtClean="0">
                <a:solidFill>
                  <a:schemeClr val="tx1"/>
                </a:solidFill>
              </a:rPr>
              <a:t>, </a:t>
            </a:r>
            <a:r>
              <a:rPr lang="ko-KR" altLang="en-US" sz="1600" dirty="0" smtClean="0">
                <a:solidFill>
                  <a:schemeClr val="tx1"/>
                </a:solidFill>
              </a:rPr>
              <a:t>공간 등</a:t>
            </a:r>
            <a:r>
              <a:rPr lang="en-US" altLang="ko-KR" sz="1600" dirty="0" smtClean="0">
                <a:solidFill>
                  <a:schemeClr val="tx1"/>
                </a:solidFill>
              </a:rPr>
              <a:t>) </a:t>
            </a:r>
          </a:p>
          <a:p>
            <a:r>
              <a:rPr lang="en-US" altLang="ko-KR" sz="1400" dirty="0" smtClean="0">
                <a:solidFill>
                  <a:schemeClr val="tx1"/>
                </a:solidFill>
              </a:rPr>
              <a:t>- </a:t>
            </a:r>
            <a:r>
              <a:rPr lang="ko-KR" altLang="en-US" sz="1400" dirty="0" smtClean="0">
                <a:solidFill>
                  <a:schemeClr val="tx1"/>
                </a:solidFill>
              </a:rPr>
              <a:t>신청하고자 하는 사업 </a:t>
            </a:r>
            <a:r>
              <a:rPr lang="ko-KR" altLang="en-US" sz="1400" dirty="0" smtClean="0">
                <a:solidFill>
                  <a:srgbClr val="FF0000"/>
                </a:solidFill>
              </a:rPr>
              <a:t>공고문에 신청자격 </a:t>
            </a:r>
            <a:r>
              <a:rPr lang="ko-KR" altLang="en-US" sz="1400" dirty="0" err="1" smtClean="0">
                <a:solidFill>
                  <a:srgbClr val="FF0000"/>
                </a:solidFill>
              </a:rPr>
              <a:t>요건상</a:t>
            </a:r>
            <a:r>
              <a:rPr lang="ko-KR" altLang="en-US" sz="1400" dirty="0" smtClean="0">
                <a:solidFill>
                  <a:srgbClr val="FF0000"/>
                </a:solidFill>
              </a:rPr>
              <a:t> 우리기관에서 부담해야 할 현금 </a:t>
            </a:r>
            <a:r>
              <a:rPr lang="ko-KR" altLang="en-US" sz="1400" dirty="0" err="1" smtClean="0">
                <a:solidFill>
                  <a:srgbClr val="FF0000"/>
                </a:solidFill>
              </a:rPr>
              <a:t>대응자금</a:t>
            </a:r>
            <a:r>
              <a:rPr lang="ko-KR" altLang="en-US" sz="1400" dirty="0" smtClean="0">
                <a:solidFill>
                  <a:srgbClr val="FF0000"/>
                </a:solidFill>
              </a:rPr>
              <a:t> 또는 필수 지원 인력</a:t>
            </a:r>
            <a:r>
              <a:rPr lang="en-US" altLang="ko-KR" sz="1400" dirty="0" smtClean="0">
                <a:solidFill>
                  <a:srgbClr val="FF0000"/>
                </a:solidFill>
              </a:rPr>
              <a:t>, </a:t>
            </a:r>
            <a:r>
              <a:rPr lang="ko-KR" altLang="en-US" sz="1400" dirty="0" err="1" smtClean="0">
                <a:solidFill>
                  <a:srgbClr val="FF0000"/>
                </a:solidFill>
              </a:rPr>
              <a:t>전용공간</a:t>
            </a:r>
            <a:r>
              <a:rPr lang="ko-KR" altLang="en-US" sz="1400" dirty="0" smtClean="0">
                <a:solidFill>
                  <a:srgbClr val="FF0000"/>
                </a:solidFill>
              </a:rPr>
              <a:t> 등 이 있는 경우만 </a:t>
            </a:r>
            <a:r>
              <a:rPr lang="en-US" altLang="ko-KR" sz="1400" dirty="0" smtClean="0">
                <a:solidFill>
                  <a:srgbClr val="FF0000"/>
                </a:solidFill>
              </a:rPr>
              <a:t>‘</a:t>
            </a:r>
            <a:r>
              <a:rPr lang="ko-KR" altLang="en-US" sz="1400" dirty="0" smtClean="0">
                <a:solidFill>
                  <a:srgbClr val="FF0000"/>
                </a:solidFill>
              </a:rPr>
              <a:t>예</a:t>
            </a:r>
            <a:r>
              <a:rPr lang="en-US" altLang="ko-KR" sz="1400" dirty="0" smtClean="0">
                <a:solidFill>
                  <a:srgbClr val="FF0000"/>
                </a:solidFill>
              </a:rPr>
              <a:t>’</a:t>
            </a:r>
            <a:r>
              <a:rPr lang="ko-KR" altLang="en-US" sz="1400" dirty="0" smtClean="0">
                <a:solidFill>
                  <a:srgbClr val="FF0000"/>
                </a:solidFill>
              </a:rPr>
              <a:t>를 선택</a:t>
            </a:r>
            <a:endParaRPr lang="en-US" altLang="ko-KR" sz="1400" dirty="0">
              <a:solidFill>
                <a:srgbClr val="FF0000"/>
              </a:solidFill>
            </a:endParaRPr>
          </a:p>
          <a:p>
            <a:endParaRPr lang="en-US" altLang="ko-KR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ko-KR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72375" y="3690476"/>
            <a:ext cx="1393139" cy="238899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400" dirty="0" smtClean="0">
              <a:solidFill>
                <a:srgbClr val="FF0000"/>
              </a:solidFill>
            </a:endParaRPr>
          </a:p>
          <a:p>
            <a:endParaRPr lang="en-US" altLang="ko-KR" sz="1400" dirty="0" smtClean="0">
              <a:solidFill>
                <a:srgbClr val="FF0000"/>
              </a:solidFill>
            </a:endParaRPr>
          </a:p>
          <a:p>
            <a:pPr algn="ctr"/>
            <a:endParaRPr lang="ko-KR" alt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50735" y="3921211"/>
            <a:ext cx="1514779" cy="132199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solidFill>
                  <a:srgbClr val="FF0000"/>
                </a:solidFill>
              </a:rPr>
              <a:t>1)</a:t>
            </a:r>
          </a:p>
          <a:p>
            <a:pPr algn="ctr"/>
            <a:endParaRPr lang="ko-KR" alt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556811" y="3690476"/>
            <a:ext cx="2129568" cy="22279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600" b="1" dirty="0" smtClean="0">
              <a:solidFill>
                <a:srgbClr val="FF0000"/>
              </a:solidFill>
            </a:endParaRPr>
          </a:p>
          <a:p>
            <a:r>
              <a:rPr lang="en-US" altLang="ko-KR" sz="1600" b="1" dirty="0" smtClean="0">
                <a:solidFill>
                  <a:srgbClr val="FF0000"/>
                </a:solidFill>
              </a:rPr>
              <a:t>2)</a:t>
            </a:r>
          </a:p>
          <a:p>
            <a:pPr algn="ctr"/>
            <a:endParaRPr lang="ko-KR" alt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5102679" y="3690476"/>
            <a:ext cx="2715028" cy="23889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600" b="1" dirty="0" smtClean="0">
              <a:solidFill>
                <a:srgbClr val="FF0000"/>
              </a:solidFill>
            </a:endParaRPr>
          </a:p>
          <a:p>
            <a:r>
              <a:rPr lang="en-US" altLang="ko-KR" sz="1600" b="1" dirty="0">
                <a:solidFill>
                  <a:srgbClr val="FF0000"/>
                </a:solidFill>
              </a:rPr>
              <a:t>3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)</a:t>
            </a:r>
          </a:p>
          <a:p>
            <a:pPr algn="ctr"/>
            <a:endParaRPr lang="ko-KR" alt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556811" y="3913266"/>
            <a:ext cx="5260896" cy="23419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400" dirty="0" smtClean="0">
              <a:solidFill>
                <a:srgbClr val="FF0000"/>
              </a:solidFill>
            </a:endParaRPr>
          </a:p>
          <a:p>
            <a:r>
              <a:rPr lang="en-US" altLang="ko-KR" sz="1600" b="1" dirty="0" smtClean="0">
                <a:solidFill>
                  <a:srgbClr val="FF0000"/>
                </a:solidFill>
              </a:rPr>
              <a:t>1-1)</a:t>
            </a:r>
          </a:p>
          <a:p>
            <a:pPr algn="ctr"/>
            <a:endParaRPr lang="ko-KR" alt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3"/>
          <a:srcRect l="1716" r="18041" b="20881"/>
          <a:stretch/>
        </p:blipFill>
        <p:spPr>
          <a:xfrm>
            <a:off x="1690009" y="5984419"/>
            <a:ext cx="1485900" cy="37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281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7933038" y="205946"/>
            <a:ext cx="4127157" cy="64749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US" altLang="ko-KR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altLang="ko-KR" dirty="0" smtClean="0">
                <a:solidFill>
                  <a:srgbClr val="FF0000"/>
                </a:solidFill>
              </a:rPr>
              <a:t>[</a:t>
            </a:r>
            <a:r>
              <a:rPr lang="ko-KR" altLang="en-US" dirty="0" smtClean="0">
                <a:solidFill>
                  <a:srgbClr val="FF0000"/>
                </a:solidFill>
              </a:rPr>
              <a:t>과제 구분이 국가 </a:t>
            </a:r>
            <a:r>
              <a:rPr lang="en-US" altLang="ko-KR" dirty="0" smtClean="0">
                <a:solidFill>
                  <a:srgbClr val="FF0000"/>
                </a:solidFill>
              </a:rPr>
              <a:t>R&amp;D</a:t>
            </a:r>
            <a:r>
              <a:rPr lang="ko-KR" altLang="en-US" dirty="0" err="1" smtClean="0">
                <a:solidFill>
                  <a:srgbClr val="FF0000"/>
                </a:solidFill>
              </a:rPr>
              <a:t>일때</a:t>
            </a:r>
            <a:r>
              <a:rPr lang="ko-KR" altLang="en-US" dirty="0" smtClean="0">
                <a:solidFill>
                  <a:srgbClr val="FF0000"/>
                </a:solidFill>
              </a:rPr>
              <a:t> </a:t>
            </a:r>
            <a:r>
              <a:rPr lang="ko-KR" altLang="en-US" dirty="0" err="1" smtClean="0">
                <a:solidFill>
                  <a:srgbClr val="FF0000"/>
                </a:solidFill>
              </a:rPr>
              <a:t>입력사항</a:t>
            </a:r>
            <a:r>
              <a:rPr lang="en-US" altLang="ko-KR" dirty="0" smtClean="0">
                <a:solidFill>
                  <a:srgbClr val="FF0000"/>
                </a:solidFill>
              </a:rPr>
              <a:t>]</a:t>
            </a:r>
          </a:p>
          <a:p>
            <a:endParaRPr lang="en-US" altLang="ko-KR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altLang="ko-KR" sz="1600" dirty="0">
                <a:solidFill>
                  <a:schemeClr val="tx1"/>
                </a:solidFill>
              </a:rPr>
              <a:t>4</a:t>
            </a:r>
            <a:r>
              <a:rPr lang="en-US" altLang="ko-KR" sz="1600" dirty="0" smtClean="0">
                <a:solidFill>
                  <a:schemeClr val="tx1"/>
                </a:solidFill>
              </a:rPr>
              <a:t>)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연구과제명</a:t>
            </a:r>
            <a:r>
              <a:rPr lang="ko-KR" altLang="en-US" sz="1600" dirty="0" smtClean="0">
                <a:solidFill>
                  <a:schemeClr val="tx1"/>
                </a:solidFill>
              </a:rPr>
              <a:t> 직접 작성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r>
              <a:rPr lang="en-US" altLang="ko-KR" sz="1600" dirty="0" smtClean="0">
                <a:solidFill>
                  <a:schemeClr val="tx1"/>
                </a:solidFill>
              </a:rPr>
              <a:t>5)</a:t>
            </a:r>
            <a:r>
              <a:rPr lang="ko-KR" altLang="en-US" sz="1600" dirty="0" smtClean="0">
                <a:solidFill>
                  <a:schemeClr val="tx1"/>
                </a:solidFill>
              </a:rPr>
              <a:t>지원기관 </a:t>
            </a:r>
            <a:r>
              <a:rPr lang="en-US" altLang="ko-KR" sz="1600" spc="-150" dirty="0" smtClean="0">
                <a:solidFill>
                  <a:schemeClr val="tx1"/>
                </a:solidFill>
              </a:rPr>
              <a:t>:</a:t>
            </a:r>
            <a:r>
              <a:rPr lang="ko-KR" altLang="en-US" sz="1600" spc="-150" dirty="0" smtClean="0">
                <a:solidFill>
                  <a:schemeClr val="tx1"/>
                </a:solidFill>
              </a:rPr>
              <a:t> 돋보기 버튼 클릭</a:t>
            </a:r>
            <a:r>
              <a:rPr lang="en-US" altLang="ko-KR" sz="1600" spc="-150" dirty="0" smtClean="0">
                <a:solidFill>
                  <a:schemeClr val="tx1"/>
                </a:solidFill>
              </a:rPr>
              <a:t>,</a:t>
            </a:r>
            <a:r>
              <a:rPr lang="ko-KR" altLang="en-US" sz="1600" spc="-150" dirty="0" smtClean="0">
                <a:solidFill>
                  <a:schemeClr val="tx1"/>
                </a:solidFill>
              </a:rPr>
              <a:t> 조회 후 입력</a:t>
            </a:r>
            <a:endParaRPr lang="en-US" altLang="ko-KR" sz="1600" spc="-150" dirty="0">
              <a:solidFill>
                <a:schemeClr val="tx1"/>
              </a:solidFill>
            </a:endParaRPr>
          </a:p>
          <a:p>
            <a:r>
              <a:rPr lang="en-US" altLang="ko-KR" sz="1400" dirty="0" smtClean="0">
                <a:solidFill>
                  <a:schemeClr val="tx1"/>
                </a:solidFill>
              </a:rPr>
              <a:t>* </a:t>
            </a:r>
            <a:r>
              <a:rPr lang="ko-KR" altLang="en-US" sz="1400" dirty="0" smtClean="0">
                <a:solidFill>
                  <a:schemeClr val="tx1"/>
                </a:solidFill>
              </a:rPr>
              <a:t>지원기관이 검색되지 않을 경우 </a:t>
            </a:r>
            <a:r>
              <a:rPr lang="ko-KR" altLang="en-US" sz="1400" dirty="0" err="1" smtClean="0">
                <a:solidFill>
                  <a:schemeClr val="tx1"/>
                </a:solidFill>
              </a:rPr>
              <a:t>협약파트</a:t>
            </a:r>
            <a:r>
              <a:rPr lang="ko-KR" altLang="en-US" sz="1400" dirty="0" smtClean="0">
                <a:solidFill>
                  <a:schemeClr val="tx1"/>
                </a:solidFill>
              </a:rPr>
              <a:t> 각 단과대학별 담당에게 유선 연락</a:t>
            </a:r>
            <a:endParaRPr lang="en-US" altLang="ko-KR" sz="1400" dirty="0">
              <a:solidFill>
                <a:schemeClr val="tx1"/>
              </a:solidFill>
            </a:endParaRPr>
          </a:p>
          <a:p>
            <a:r>
              <a:rPr lang="en-US" altLang="ko-KR" sz="1600" dirty="0">
                <a:solidFill>
                  <a:schemeClr val="tx1"/>
                </a:solidFill>
              </a:rPr>
              <a:t>6</a:t>
            </a:r>
            <a:r>
              <a:rPr lang="en-US" altLang="ko-KR" sz="1600" dirty="0" smtClean="0">
                <a:solidFill>
                  <a:schemeClr val="tx1"/>
                </a:solidFill>
              </a:rPr>
              <a:t>) 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총연구기간</a:t>
            </a:r>
            <a:r>
              <a:rPr lang="ko-KR" altLang="en-US" sz="1600" dirty="0" smtClean="0">
                <a:solidFill>
                  <a:schemeClr val="tx1"/>
                </a:solidFill>
              </a:rPr>
              <a:t> </a:t>
            </a:r>
            <a:r>
              <a:rPr lang="en-US" altLang="ko-KR" sz="1600" dirty="0" smtClean="0">
                <a:solidFill>
                  <a:schemeClr val="tx1"/>
                </a:solidFill>
              </a:rPr>
              <a:t>: </a:t>
            </a:r>
            <a:r>
              <a:rPr lang="ko-KR" altLang="en-US" sz="1600" dirty="0" smtClean="0">
                <a:solidFill>
                  <a:schemeClr val="tx1"/>
                </a:solidFill>
              </a:rPr>
              <a:t>최초 연구시작일부터</a:t>
            </a:r>
            <a:r>
              <a:rPr lang="en-US" altLang="ko-KR" sz="1600" dirty="0" smtClean="0">
                <a:solidFill>
                  <a:schemeClr val="tx1"/>
                </a:solidFill>
              </a:rPr>
              <a:t>~</a:t>
            </a:r>
            <a:r>
              <a:rPr lang="ko-KR" altLang="en-US" sz="1600" dirty="0" smtClean="0">
                <a:solidFill>
                  <a:schemeClr val="tx1"/>
                </a:solidFill>
              </a:rPr>
              <a:t>최종 종료일을 다음과 같이 숫자로 입력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smtClean="0">
                <a:solidFill>
                  <a:schemeClr val="tx1"/>
                </a:solidFill>
              </a:rPr>
              <a:t>-1</a:t>
            </a:r>
            <a:r>
              <a:rPr lang="ko-KR" altLang="en-US" sz="1400" dirty="0" smtClean="0">
                <a:solidFill>
                  <a:schemeClr val="tx1"/>
                </a:solidFill>
              </a:rPr>
              <a:t>단계 </a:t>
            </a:r>
            <a:r>
              <a:rPr lang="en-US" altLang="ko-KR" sz="1400" dirty="0" smtClean="0">
                <a:solidFill>
                  <a:schemeClr val="tx1"/>
                </a:solidFill>
              </a:rPr>
              <a:t>20230101 ~ 20251231</a:t>
            </a:r>
          </a:p>
          <a:p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smtClean="0">
                <a:solidFill>
                  <a:schemeClr val="tx1"/>
                </a:solidFill>
              </a:rPr>
              <a:t> 2</a:t>
            </a:r>
            <a:r>
              <a:rPr lang="ko-KR" altLang="en-US" sz="1400" dirty="0" smtClean="0">
                <a:solidFill>
                  <a:schemeClr val="tx1"/>
                </a:solidFill>
              </a:rPr>
              <a:t>단계 </a:t>
            </a:r>
            <a:r>
              <a:rPr lang="en-US" altLang="ko-KR" sz="1400" dirty="0" smtClean="0">
                <a:solidFill>
                  <a:schemeClr val="tx1"/>
                </a:solidFill>
              </a:rPr>
              <a:t>20260101 ~ 20271231</a:t>
            </a:r>
          </a:p>
          <a:p>
            <a:r>
              <a:rPr lang="en-US" altLang="ko-KR" sz="1400" dirty="0">
                <a:solidFill>
                  <a:schemeClr val="tx1"/>
                </a:solidFill>
              </a:rPr>
              <a:t> -</a:t>
            </a:r>
            <a:r>
              <a:rPr lang="ko-KR" altLang="en-US" sz="1400" dirty="0" err="1" smtClean="0">
                <a:solidFill>
                  <a:schemeClr val="tx1"/>
                </a:solidFill>
              </a:rPr>
              <a:t>총연구기간</a:t>
            </a:r>
            <a:r>
              <a:rPr lang="ko-KR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ko-KR" sz="1400" dirty="0" smtClean="0">
                <a:solidFill>
                  <a:schemeClr val="tx1"/>
                </a:solidFill>
              </a:rPr>
              <a:t>: 20230101 ~ 20271231</a:t>
            </a:r>
          </a:p>
          <a:p>
            <a:r>
              <a:rPr lang="en-US" altLang="ko-KR" sz="1600" dirty="0" smtClean="0">
                <a:solidFill>
                  <a:schemeClr val="tx1"/>
                </a:solidFill>
              </a:rPr>
              <a:t>7)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총연구비</a:t>
            </a:r>
            <a:r>
              <a:rPr lang="ko-KR" altLang="en-US" sz="1600" dirty="0" smtClean="0">
                <a:solidFill>
                  <a:schemeClr val="tx1"/>
                </a:solidFill>
              </a:rPr>
              <a:t> </a:t>
            </a:r>
            <a:r>
              <a:rPr lang="en-US" altLang="ko-KR" sz="1600" dirty="0" smtClean="0">
                <a:solidFill>
                  <a:schemeClr val="tx1"/>
                </a:solidFill>
              </a:rPr>
              <a:t>: 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총연구기간</a:t>
            </a:r>
            <a:r>
              <a:rPr lang="ko-KR" altLang="en-US" sz="1600" dirty="0" smtClean="0">
                <a:solidFill>
                  <a:schemeClr val="tx1"/>
                </a:solidFill>
              </a:rPr>
              <a:t> 동안 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우리기관이</a:t>
            </a:r>
            <a:r>
              <a:rPr lang="ko-KR" altLang="en-US" sz="1600" dirty="0" smtClean="0">
                <a:solidFill>
                  <a:schemeClr val="tx1"/>
                </a:solidFill>
              </a:rPr>
              <a:t> 사용하는 현금 연구비만 입력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smtClean="0">
                <a:solidFill>
                  <a:schemeClr val="tx1"/>
                </a:solidFill>
              </a:rPr>
              <a:t>-</a:t>
            </a:r>
            <a:r>
              <a:rPr lang="ko-KR" altLang="en-US" sz="1400" dirty="0" err="1" smtClean="0">
                <a:solidFill>
                  <a:schemeClr val="tx1"/>
                </a:solidFill>
              </a:rPr>
              <a:t>현금연구비</a:t>
            </a:r>
            <a:r>
              <a:rPr lang="ko-KR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ko-KR" sz="1400" dirty="0" smtClean="0">
                <a:solidFill>
                  <a:schemeClr val="tx1"/>
                </a:solidFill>
              </a:rPr>
              <a:t>100,000,000</a:t>
            </a:r>
            <a:r>
              <a:rPr lang="ko-KR" altLang="en-US" sz="1400" dirty="0" smtClean="0">
                <a:solidFill>
                  <a:schemeClr val="tx1"/>
                </a:solidFill>
              </a:rPr>
              <a:t>원</a:t>
            </a:r>
            <a:endParaRPr lang="en-US" altLang="ko-KR" sz="1400" dirty="0" smtClean="0">
              <a:solidFill>
                <a:schemeClr val="tx1"/>
              </a:solidFill>
            </a:endParaRPr>
          </a:p>
          <a:p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smtClean="0">
                <a:solidFill>
                  <a:schemeClr val="tx1"/>
                </a:solidFill>
              </a:rPr>
              <a:t>-</a:t>
            </a:r>
            <a:r>
              <a:rPr lang="ko-KR" altLang="en-US" sz="1400" dirty="0" err="1" smtClean="0">
                <a:solidFill>
                  <a:schemeClr val="tx1"/>
                </a:solidFill>
              </a:rPr>
              <a:t>현물연구비</a:t>
            </a:r>
            <a:r>
              <a:rPr lang="ko-KR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ko-KR" sz="1400" dirty="0" smtClean="0">
                <a:solidFill>
                  <a:schemeClr val="tx1"/>
                </a:solidFill>
              </a:rPr>
              <a:t>20,000,000</a:t>
            </a:r>
            <a:r>
              <a:rPr lang="ko-KR" altLang="en-US" sz="1400" dirty="0" smtClean="0">
                <a:solidFill>
                  <a:schemeClr val="tx1"/>
                </a:solidFill>
              </a:rPr>
              <a:t>원</a:t>
            </a:r>
            <a:endParaRPr lang="en-US" altLang="ko-KR" sz="1400" dirty="0" smtClean="0">
              <a:solidFill>
                <a:schemeClr val="tx1"/>
              </a:solidFill>
            </a:endParaRPr>
          </a:p>
          <a:p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smtClean="0">
                <a:solidFill>
                  <a:schemeClr val="tx1"/>
                </a:solidFill>
              </a:rPr>
              <a:t>-</a:t>
            </a:r>
            <a:r>
              <a:rPr lang="ko-KR" altLang="en-US" sz="1400" dirty="0" err="1" smtClean="0">
                <a:solidFill>
                  <a:schemeClr val="tx1"/>
                </a:solidFill>
              </a:rPr>
              <a:t>총연구비는</a:t>
            </a:r>
            <a:r>
              <a:rPr lang="ko-KR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ko-KR" sz="1400" dirty="0" smtClean="0">
                <a:solidFill>
                  <a:schemeClr val="tx1"/>
                </a:solidFill>
              </a:rPr>
              <a:t>100,000,000</a:t>
            </a:r>
            <a:r>
              <a:rPr lang="ko-KR" altLang="en-US" sz="1400" dirty="0" smtClean="0">
                <a:solidFill>
                  <a:schemeClr val="tx1"/>
                </a:solidFill>
              </a:rPr>
              <a:t>원으로 입력</a:t>
            </a:r>
            <a:endParaRPr lang="en-US" altLang="ko-KR" sz="1400" dirty="0" smtClean="0">
              <a:solidFill>
                <a:schemeClr val="tx1"/>
              </a:solidFill>
            </a:endParaRPr>
          </a:p>
          <a:p>
            <a:r>
              <a:rPr lang="en-US" altLang="ko-KR" sz="1600" dirty="0" smtClean="0">
                <a:solidFill>
                  <a:schemeClr val="tx1"/>
                </a:solidFill>
              </a:rPr>
              <a:t>8)</a:t>
            </a:r>
            <a:r>
              <a:rPr lang="ko-KR" altLang="en-US" sz="1600" dirty="0" smtClean="0">
                <a:solidFill>
                  <a:schemeClr val="tx1"/>
                </a:solidFill>
              </a:rPr>
              <a:t>요청업무내용</a:t>
            </a:r>
            <a:r>
              <a:rPr lang="en-US" altLang="ko-KR" sz="1600" dirty="0" smtClean="0">
                <a:solidFill>
                  <a:schemeClr val="tx1"/>
                </a:solidFill>
              </a:rPr>
              <a:t>: </a:t>
            </a:r>
            <a:r>
              <a:rPr lang="ko-KR" altLang="en-US" sz="1600" dirty="0" smtClean="0">
                <a:solidFill>
                  <a:schemeClr val="tx1"/>
                </a:solidFill>
              </a:rPr>
              <a:t>신규 과제 신청을 위해 산학협력단이 해야 할 업무 구체적으로 작성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r>
              <a:rPr lang="en-US" altLang="ko-KR" sz="1200" dirty="0">
                <a:solidFill>
                  <a:schemeClr val="tx1"/>
                </a:solidFill>
              </a:rPr>
              <a:t> </a:t>
            </a:r>
            <a:r>
              <a:rPr lang="en-US" altLang="ko-KR" sz="1200" dirty="0" smtClean="0">
                <a:solidFill>
                  <a:schemeClr val="tx1"/>
                </a:solidFill>
              </a:rPr>
              <a:t>- </a:t>
            </a:r>
            <a:r>
              <a:rPr lang="ko-KR" altLang="en-US" sz="1200" dirty="0" smtClean="0">
                <a:solidFill>
                  <a:schemeClr val="tx1"/>
                </a:solidFill>
              </a:rPr>
              <a:t>도장 날인 서류 </a:t>
            </a:r>
            <a:r>
              <a:rPr lang="en-US" altLang="ko-KR" sz="1200" dirty="0" smtClean="0">
                <a:solidFill>
                  <a:schemeClr val="tx1"/>
                </a:solidFill>
              </a:rPr>
              <a:t>: 000</a:t>
            </a:r>
          </a:p>
          <a:p>
            <a:r>
              <a:rPr lang="en-US" altLang="ko-KR" sz="1200" dirty="0">
                <a:solidFill>
                  <a:schemeClr val="tx1"/>
                </a:solidFill>
              </a:rPr>
              <a:t> </a:t>
            </a:r>
            <a:r>
              <a:rPr lang="en-US" altLang="ko-KR" sz="1200" dirty="0" smtClean="0">
                <a:solidFill>
                  <a:schemeClr val="tx1"/>
                </a:solidFill>
              </a:rPr>
              <a:t>- </a:t>
            </a:r>
            <a:r>
              <a:rPr lang="ko-KR" altLang="en-US" sz="1200" dirty="0" smtClean="0">
                <a:solidFill>
                  <a:schemeClr val="tx1"/>
                </a:solidFill>
              </a:rPr>
              <a:t>기관 증명 서류 </a:t>
            </a:r>
            <a:r>
              <a:rPr lang="en-US" altLang="ko-KR" sz="1200" dirty="0" smtClean="0">
                <a:solidFill>
                  <a:schemeClr val="tx1"/>
                </a:solidFill>
              </a:rPr>
              <a:t>: </a:t>
            </a:r>
            <a:r>
              <a:rPr lang="ko-KR" altLang="en-US" sz="1200" dirty="0" smtClean="0">
                <a:solidFill>
                  <a:schemeClr val="tx1"/>
                </a:solidFill>
              </a:rPr>
              <a:t>인감증명서</a:t>
            </a:r>
            <a:r>
              <a:rPr lang="en-US" altLang="ko-KR" sz="1200" dirty="0" smtClean="0">
                <a:solidFill>
                  <a:schemeClr val="tx1"/>
                </a:solidFill>
              </a:rPr>
              <a:t>, </a:t>
            </a:r>
            <a:r>
              <a:rPr lang="ko-KR" altLang="en-US" sz="1200" dirty="0" smtClean="0">
                <a:solidFill>
                  <a:schemeClr val="tx1"/>
                </a:solidFill>
              </a:rPr>
              <a:t>사업자등록증 </a:t>
            </a:r>
            <a:r>
              <a:rPr lang="en-US" altLang="ko-KR" sz="1200" dirty="0" smtClean="0">
                <a:solidFill>
                  <a:schemeClr val="tx1"/>
                </a:solidFill>
              </a:rPr>
              <a:t>… </a:t>
            </a:r>
            <a:r>
              <a:rPr lang="ko-KR" altLang="en-US" sz="1200" dirty="0" smtClean="0">
                <a:solidFill>
                  <a:schemeClr val="tx1"/>
                </a:solidFill>
              </a:rPr>
              <a:t>등</a:t>
            </a:r>
            <a:endParaRPr lang="en-US" altLang="ko-KR" sz="1200" dirty="0" smtClean="0">
              <a:solidFill>
                <a:schemeClr val="tx1"/>
              </a:solidFill>
            </a:endParaRPr>
          </a:p>
          <a:p>
            <a:r>
              <a:rPr lang="en-US" altLang="ko-KR" sz="1200" dirty="0">
                <a:solidFill>
                  <a:schemeClr val="tx1"/>
                </a:solidFill>
              </a:rPr>
              <a:t> </a:t>
            </a:r>
            <a:r>
              <a:rPr lang="en-US" altLang="ko-KR" sz="1200" dirty="0" smtClean="0">
                <a:solidFill>
                  <a:schemeClr val="tx1"/>
                </a:solidFill>
              </a:rPr>
              <a:t>- </a:t>
            </a:r>
            <a:r>
              <a:rPr lang="ko-KR" altLang="en-US" sz="1200" dirty="0" smtClean="0">
                <a:solidFill>
                  <a:schemeClr val="tx1"/>
                </a:solidFill>
              </a:rPr>
              <a:t>제출 공문 필요</a:t>
            </a:r>
            <a:endParaRPr lang="en-US" altLang="ko-KR" sz="1200" dirty="0" smtClean="0">
              <a:solidFill>
                <a:schemeClr val="tx1"/>
              </a:solidFill>
            </a:endParaRPr>
          </a:p>
          <a:p>
            <a:r>
              <a:rPr lang="en-US" altLang="ko-KR" sz="1600" dirty="0" smtClean="0">
                <a:solidFill>
                  <a:schemeClr val="tx1"/>
                </a:solidFill>
              </a:rPr>
              <a:t>9)</a:t>
            </a:r>
            <a:r>
              <a:rPr lang="ko-KR" altLang="en-US" sz="1600" dirty="0" smtClean="0">
                <a:solidFill>
                  <a:schemeClr val="tx1"/>
                </a:solidFill>
              </a:rPr>
              <a:t> 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담당연구원</a:t>
            </a:r>
            <a:r>
              <a:rPr lang="en-US" altLang="ko-KR" sz="1600" dirty="0" smtClean="0">
                <a:solidFill>
                  <a:schemeClr val="tx1"/>
                </a:solidFill>
              </a:rPr>
              <a:t>: </a:t>
            </a:r>
            <a:r>
              <a:rPr lang="ko-KR" altLang="en-US" sz="1600" dirty="0" smtClean="0">
                <a:solidFill>
                  <a:schemeClr val="tx1"/>
                </a:solidFill>
              </a:rPr>
              <a:t>돋보기 버튼 클릭</a:t>
            </a:r>
            <a:r>
              <a:rPr lang="en-US" altLang="ko-KR" sz="1600" dirty="0" smtClean="0">
                <a:solidFill>
                  <a:schemeClr val="tx1"/>
                </a:solidFill>
              </a:rPr>
              <a:t>, 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조회후</a:t>
            </a:r>
            <a:r>
              <a:rPr lang="ko-KR" altLang="en-US" sz="1600" dirty="0" smtClean="0">
                <a:solidFill>
                  <a:schemeClr val="tx1"/>
                </a:solidFill>
              </a:rPr>
              <a:t> 입력하거나 수기 등록을 클릭한 후 직접 입력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r>
              <a:rPr lang="en-US" altLang="ko-KR" sz="1600" dirty="0" smtClean="0">
                <a:solidFill>
                  <a:schemeClr val="tx1"/>
                </a:solidFill>
              </a:rPr>
              <a:t>10)</a:t>
            </a:r>
            <a:r>
              <a:rPr lang="ko-KR" altLang="en-US" sz="1600" dirty="0" smtClean="0">
                <a:solidFill>
                  <a:schemeClr val="tx1"/>
                </a:solidFill>
              </a:rPr>
              <a:t>공고문</a:t>
            </a:r>
            <a:r>
              <a:rPr lang="en-US" altLang="ko-KR" sz="1600" dirty="0" smtClean="0">
                <a:solidFill>
                  <a:schemeClr val="tx1"/>
                </a:solidFill>
              </a:rPr>
              <a:t>, </a:t>
            </a:r>
            <a:r>
              <a:rPr lang="ko-KR" altLang="en-US" sz="1600" dirty="0" smtClean="0">
                <a:solidFill>
                  <a:schemeClr val="tx1"/>
                </a:solidFill>
              </a:rPr>
              <a:t>계획서</a:t>
            </a:r>
            <a:r>
              <a:rPr lang="ko-KR" altLang="en-US" sz="1600" dirty="0" smtClean="0">
                <a:solidFill>
                  <a:schemeClr val="tx1"/>
                </a:solidFill>
              </a:rPr>
              <a:t> </a:t>
            </a:r>
            <a:r>
              <a:rPr lang="ko-KR" altLang="en-US" sz="1600" dirty="0" smtClean="0">
                <a:solidFill>
                  <a:schemeClr val="tx1"/>
                </a:solidFill>
              </a:rPr>
              <a:t>업로드 필수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r>
              <a:rPr lang="en-US" altLang="ko-KR" sz="1600" dirty="0" smtClean="0">
                <a:solidFill>
                  <a:schemeClr val="tx1"/>
                </a:solidFill>
              </a:rPr>
              <a:t>11)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임시저장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r>
              <a:rPr lang="en-US" altLang="ko-KR" sz="1600" dirty="0" smtClean="0">
                <a:solidFill>
                  <a:schemeClr val="tx1"/>
                </a:solidFill>
              </a:rPr>
              <a:t>12)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신청버튼</a:t>
            </a:r>
            <a:r>
              <a:rPr lang="en-US" altLang="ko-KR" sz="1600" dirty="0" smtClean="0">
                <a:solidFill>
                  <a:schemeClr val="tx1"/>
                </a:solidFill>
              </a:rPr>
              <a:t>: </a:t>
            </a:r>
            <a:r>
              <a:rPr lang="ko-KR" altLang="en-US" sz="1600" dirty="0" smtClean="0">
                <a:solidFill>
                  <a:schemeClr val="tx1"/>
                </a:solidFill>
              </a:rPr>
              <a:t>모든 내용 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입력후</a:t>
            </a:r>
            <a:r>
              <a:rPr lang="ko-KR" altLang="en-US" sz="1600" dirty="0" smtClean="0">
                <a:solidFill>
                  <a:schemeClr val="tx1"/>
                </a:solidFill>
              </a:rPr>
              <a:t> 신청 클릭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pPr algn="ctr"/>
            <a:endParaRPr lang="ko-KR" alt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759" y="205946"/>
            <a:ext cx="7588791" cy="6166279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137269" y="4264330"/>
            <a:ext cx="2712067" cy="22279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600" b="1" dirty="0" smtClean="0">
              <a:solidFill>
                <a:srgbClr val="FF0000"/>
              </a:solidFill>
            </a:endParaRPr>
          </a:p>
          <a:p>
            <a:r>
              <a:rPr lang="en-US" altLang="ko-KR" sz="1600" b="1" dirty="0" smtClean="0">
                <a:solidFill>
                  <a:srgbClr val="FF0000"/>
                </a:solidFill>
              </a:rPr>
              <a:t>5)</a:t>
            </a:r>
          </a:p>
          <a:p>
            <a:pPr algn="ctr"/>
            <a:endParaRPr lang="ko-KR" alt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849337" y="4264330"/>
            <a:ext cx="2245178" cy="22279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600" b="1" dirty="0" smtClean="0">
              <a:solidFill>
                <a:srgbClr val="FF0000"/>
              </a:solidFill>
            </a:endParaRPr>
          </a:p>
          <a:p>
            <a:r>
              <a:rPr lang="en-US" altLang="ko-KR" sz="1600" b="1" dirty="0">
                <a:solidFill>
                  <a:srgbClr val="FF0000"/>
                </a:solidFill>
              </a:rPr>
              <a:t>6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)</a:t>
            </a:r>
          </a:p>
          <a:p>
            <a:pPr algn="ctr"/>
            <a:endParaRPr lang="ko-KR" alt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5198003" y="4264330"/>
            <a:ext cx="2631546" cy="22279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600" b="1" dirty="0" smtClean="0">
              <a:solidFill>
                <a:srgbClr val="FF0000"/>
              </a:solidFill>
            </a:endParaRPr>
          </a:p>
          <a:p>
            <a:r>
              <a:rPr lang="en-US" altLang="ko-KR" sz="1600" b="1" dirty="0">
                <a:solidFill>
                  <a:srgbClr val="FF0000"/>
                </a:solidFill>
              </a:rPr>
              <a:t>7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)</a:t>
            </a:r>
          </a:p>
          <a:p>
            <a:pPr algn="ctr"/>
            <a:endParaRPr lang="ko-KR" alt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37267" y="4041540"/>
            <a:ext cx="7692281" cy="22279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600" b="1" dirty="0" smtClean="0">
              <a:solidFill>
                <a:srgbClr val="FF0000"/>
              </a:solidFill>
            </a:endParaRPr>
          </a:p>
          <a:p>
            <a:r>
              <a:rPr lang="en-US" altLang="ko-KR" sz="1600" b="1" dirty="0">
                <a:solidFill>
                  <a:srgbClr val="FF0000"/>
                </a:solidFill>
              </a:rPr>
              <a:t>4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)</a:t>
            </a:r>
          </a:p>
          <a:p>
            <a:pPr algn="ctr"/>
            <a:endParaRPr lang="ko-KR" alt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240758" y="4598515"/>
            <a:ext cx="7588789" cy="74909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>
                <a:solidFill>
                  <a:srgbClr val="FF0000"/>
                </a:solidFill>
              </a:rPr>
              <a:t>8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)</a:t>
            </a:r>
          </a:p>
          <a:p>
            <a:pPr algn="ctr"/>
            <a:endParaRPr lang="ko-KR" alt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137267" y="5347607"/>
            <a:ext cx="7692280" cy="22279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600" b="1" dirty="0" smtClean="0">
              <a:solidFill>
                <a:srgbClr val="FF0000"/>
              </a:solidFill>
            </a:endParaRPr>
          </a:p>
          <a:p>
            <a:r>
              <a:rPr lang="en-US" altLang="ko-KR" sz="1600" b="1" dirty="0" smtClean="0">
                <a:solidFill>
                  <a:srgbClr val="FF0000"/>
                </a:solidFill>
              </a:rPr>
              <a:t>9)</a:t>
            </a:r>
          </a:p>
          <a:p>
            <a:pPr algn="ctr"/>
            <a:endParaRPr lang="ko-KR" alt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125786" y="5748521"/>
            <a:ext cx="3107271" cy="34817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600" b="1" dirty="0" smtClean="0">
              <a:solidFill>
                <a:srgbClr val="FF0000"/>
              </a:solidFill>
            </a:endParaRPr>
          </a:p>
          <a:p>
            <a:r>
              <a:rPr lang="en-US" altLang="ko-KR" sz="1600" b="1" dirty="0" smtClean="0">
                <a:solidFill>
                  <a:srgbClr val="FF0000"/>
                </a:solidFill>
              </a:rPr>
              <a:t>10)</a:t>
            </a:r>
          </a:p>
          <a:p>
            <a:pPr algn="ctr"/>
            <a:endParaRPr lang="ko-KR" alt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6653893" y="6096699"/>
            <a:ext cx="996044" cy="22279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600" b="1" dirty="0" smtClean="0">
              <a:solidFill>
                <a:srgbClr val="FF0000"/>
              </a:solidFill>
            </a:endParaRPr>
          </a:p>
          <a:p>
            <a:r>
              <a:rPr lang="en-US" altLang="ko-KR" sz="1600" b="1" dirty="0" smtClean="0">
                <a:solidFill>
                  <a:srgbClr val="FF0000"/>
                </a:solidFill>
              </a:rPr>
              <a:t>11)</a:t>
            </a:r>
          </a:p>
          <a:p>
            <a:pPr algn="ctr"/>
            <a:endParaRPr lang="ko-KR" alt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5094515" y="3066295"/>
            <a:ext cx="996044" cy="22279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600" b="1" dirty="0" smtClean="0">
              <a:solidFill>
                <a:srgbClr val="FF0000"/>
              </a:solidFill>
            </a:endParaRPr>
          </a:p>
          <a:p>
            <a:r>
              <a:rPr lang="en-US" altLang="ko-KR" sz="1600" b="1" dirty="0" smtClean="0">
                <a:solidFill>
                  <a:srgbClr val="FF0000"/>
                </a:solidFill>
              </a:rPr>
              <a:t>12)</a:t>
            </a:r>
          </a:p>
          <a:p>
            <a:pPr algn="ctr"/>
            <a:endParaRPr lang="ko-KR" alt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 rotWithShape="1">
          <a:blip r:embed="rId3"/>
          <a:srcRect l="1716" t="13269" r="18041" b="36148"/>
          <a:stretch/>
        </p:blipFill>
        <p:spPr>
          <a:xfrm>
            <a:off x="1747157" y="5788479"/>
            <a:ext cx="1485900" cy="23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517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65414" y="1655072"/>
            <a:ext cx="10082893" cy="33577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altLang="ko-KR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n-US" altLang="ko-KR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n-US" altLang="ko-KR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n-US" altLang="ko-KR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n-US" altLang="ko-KR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</a:rPr>
              <a:t>[</a:t>
            </a:r>
            <a:r>
              <a:rPr lang="ko-KR" altLang="en-US" b="1" dirty="0" err="1" smtClean="0">
                <a:solidFill>
                  <a:schemeClr val="accent1">
                    <a:lumMod val="50000"/>
                  </a:schemeClr>
                </a:solidFill>
              </a:rPr>
              <a:t>과제신청및계약</a:t>
            </a:r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</a:rPr>
              <a:t>&gt;</a:t>
            </a:r>
            <a:r>
              <a:rPr lang="ko-KR" altLang="en-US" b="1" dirty="0" err="1" smtClean="0">
                <a:solidFill>
                  <a:schemeClr val="accent1">
                    <a:lumMod val="50000"/>
                  </a:schemeClr>
                </a:solidFill>
              </a:rPr>
              <a:t>과제신청</a:t>
            </a:r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ko-KR" altLang="en-US" b="1" dirty="0" err="1" smtClean="0">
                <a:solidFill>
                  <a:schemeClr val="accent1">
                    <a:lumMod val="50000"/>
                  </a:schemeClr>
                </a:solidFill>
              </a:rPr>
              <a:t>과제구분이</a:t>
            </a:r>
            <a:r>
              <a:rPr lang="ko-KR" alt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ko-KR" altLang="en-US" b="1" dirty="0" smtClean="0">
                <a:solidFill>
                  <a:srgbClr val="FF0000"/>
                </a:solidFill>
              </a:rPr>
              <a:t>용역</a:t>
            </a:r>
            <a:r>
              <a:rPr lang="en-US" altLang="ko-KR" b="1" dirty="0" smtClean="0">
                <a:solidFill>
                  <a:srgbClr val="FF0000"/>
                </a:solidFill>
              </a:rPr>
              <a:t>(</a:t>
            </a:r>
            <a:r>
              <a:rPr lang="ko-KR" altLang="en-US" b="1" dirty="0" smtClean="0">
                <a:solidFill>
                  <a:srgbClr val="FF0000"/>
                </a:solidFill>
              </a:rPr>
              <a:t>입찰</a:t>
            </a:r>
            <a:r>
              <a:rPr lang="en-US" altLang="ko-KR" b="1" dirty="0" smtClean="0">
                <a:solidFill>
                  <a:srgbClr val="FF0000"/>
                </a:solidFill>
              </a:rPr>
              <a:t>) </a:t>
            </a:r>
            <a:r>
              <a:rPr lang="ko-KR" altLang="en-US" b="1" dirty="0" err="1" smtClean="0">
                <a:solidFill>
                  <a:srgbClr val="FF0000"/>
                </a:solidFill>
              </a:rPr>
              <a:t>일때</a:t>
            </a:r>
            <a:r>
              <a:rPr lang="ko-KR" altLang="en-US" b="1" dirty="0" smtClean="0">
                <a:solidFill>
                  <a:srgbClr val="FF0000"/>
                </a:solidFill>
              </a:rPr>
              <a:t> </a:t>
            </a:r>
            <a:r>
              <a:rPr lang="ko-KR" altLang="en-US" b="1" dirty="0" err="1" smtClean="0">
                <a:solidFill>
                  <a:srgbClr val="FF0000"/>
                </a:solidFill>
              </a:rPr>
              <a:t>입력사항</a:t>
            </a:r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</a:rPr>
              <a:t>] </a:t>
            </a:r>
          </a:p>
          <a:p>
            <a:endParaRPr lang="en-US" altLang="ko-KR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752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7933038" y="189617"/>
            <a:ext cx="4127157" cy="64749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US" altLang="ko-KR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altLang="ko-KR" dirty="0" smtClean="0">
                <a:solidFill>
                  <a:srgbClr val="FF0000"/>
                </a:solidFill>
              </a:rPr>
              <a:t>[</a:t>
            </a:r>
            <a:r>
              <a:rPr lang="ko-KR" altLang="en-US" dirty="0" smtClean="0">
                <a:solidFill>
                  <a:srgbClr val="FF0000"/>
                </a:solidFill>
              </a:rPr>
              <a:t>과제 구분이 용역</a:t>
            </a:r>
            <a:r>
              <a:rPr lang="en-US" altLang="ko-KR" dirty="0" smtClean="0">
                <a:solidFill>
                  <a:srgbClr val="FF0000"/>
                </a:solidFill>
              </a:rPr>
              <a:t>(</a:t>
            </a:r>
            <a:r>
              <a:rPr lang="ko-KR" altLang="en-US" dirty="0" smtClean="0">
                <a:solidFill>
                  <a:srgbClr val="FF0000"/>
                </a:solidFill>
              </a:rPr>
              <a:t>입찰</a:t>
            </a:r>
            <a:r>
              <a:rPr lang="en-US" altLang="ko-KR" dirty="0" smtClean="0">
                <a:solidFill>
                  <a:srgbClr val="FF0000"/>
                </a:solidFill>
              </a:rPr>
              <a:t>)</a:t>
            </a:r>
            <a:r>
              <a:rPr lang="ko-KR" altLang="en-US" dirty="0" err="1" smtClean="0">
                <a:solidFill>
                  <a:srgbClr val="FF0000"/>
                </a:solidFill>
              </a:rPr>
              <a:t>일때</a:t>
            </a:r>
            <a:r>
              <a:rPr lang="ko-KR" altLang="en-US" dirty="0" smtClean="0">
                <a:solidFill>
                  <a:srgbClr val="FF0000"/>
                </a:solidFill>
              </a:rPr>
              <a:t> </a:t>
            </a:r>
            <a:r>
              <a:rPr lang="ko-KR" altLang="en-US" dirty="0" err="1" smtClean="0">
                <a:solidFill>
                  <a:srgbClr val="FF0000"/>
                </a:solidFill>
              </a:rPr>
              <a:t>입력사항</a:t>
            </a:r>
            <a:r>
              <a:rPr lang="en-US" altLang="ko-KR" dirty="0" smtClean="0">
                <a:solidFill>
                  <a:srgbClr val="FF0000"/>
                </a:solidFill>
              </a:rPr>
              <a:t>]</a:t>
            </a:r>
          </a:p>
          <a:p>
            <a:endParaRPr lang="en-US" altLang="ko-KR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altLang="ko-KR" sz="1600" dirty="0" smtClean="0">
                <a:solidFill>
                  <a:schemeClr val="tx1"/>
                </a:solidFill>
              </a:rPr>
              <a:t>1)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참여형태</a:t>
            </a:r>
            <a:r>
              <a:rPr lang="ko-KR" altLang="en-US" sz="1600" dirty="0" smtClean="0">
                <a:solidFill>
                  <a:schemeClr val="tx1"/>
                </a:solidFill>
              </a:rPr>
              <a:t> </a:t>
            </a:r>
            <a:r>
              <a:rPr lang="en-US" altLang="ko-KR" sz="1600" dirty="0" smtClean="0">
                <a:solidFill>
                  <a:schemeClr val="tx1"/>
                </a:solidFill>
              </a:rPr>
              <a:t>: </a:t>
            </a:r>
            <a:r>
              <a:rPr lang="ko-KR" altLang="en-US" sz="1600" dirty="0" smtClean="0">
                <a:solidFill>
                  <a:schemeClr val="tx1"/>
                </a:solidFill>
              </a:rPr>
              <a:t>단독</a:t>
            </a:r>
            <a:r>
              <a:rPr lang="en-US" altLang="ko-KR" sz="1600" dirty="0" smtClean="0">
                <a:solidFill>
                  <a:schemeClr val="tx1"/>
                </a:solidFill>
              </a:rPr>
              <a:t>, </a:t>
            </a:r>
            <a:r>
              <a:rPr lang="ko-KR" altLang="en-US" sz="1600" dirty="0" smtClean="0">
                <a:solidFill>
                  <a:schemeClr val="tx1"/>
                </a:solidFill>
              </a:rPr>
              <a:t>공동</a:t>
            </a:r>
            <a:r>
              <a:rPr lang="en-US" altLang="ko-KR" sz="1600" dirty="0">
                <a:solidFill>
                  <a:schemeClr val="tx1"/>
                </a:solidFill>
              </a:rPr>
              <a:t> 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택</a:t>
            </a:r>
            <a:r>
              <a:rPr lang="en-US" altLang="ko-KR" sz="1600" dirty="0" smtClean="0">
                <a:solidFill>
                  <a:schemeClr val="tx1"/>
                </a:solidFill>
              </a:rPr>
              <a:t> 1</a:t>
            </a:r>
          </a:p>
          <a:p>
            <a:r>
              <a:rPr lang="ko-KR" altLang="en-US" sz="1600" dirty="0" smtClean="0">
                <a:solidFill>
                  <a:schemeClr val="tx1"/>
                </a:solidFill>
              </a:rPr>
              <a:t> </a:t>
            </a:r>
            <a:r>
              <a:rPr lang="ko-KR" altLang="en-US" sz="1600" dirty="0" err="1" smtClean="0">
                <a:solidFill>
                  <a:srgbClr val="FF0000"/>
                </a:solidFill>
              </a:rPr>
              <a:t>참여형태가</a:t>
            </a:r>
            <a:r>
              <a:rPr lang="ko-KR" altLang="en-US" sz="1600" dirty="0" smtClean="0">
                <a:solidFill>
                  <a:srgbClr val="FF0000"/>
                </a:solidFill>
              </a:rPr>
              <a:t> </a:t>
            </a:r>
            <a:r>
              <a:rPr lang="ko-KR" altLang="en-US" sz="1600" dirty="0" err="1" smtClean="0">
                <a:solidFill>
                  <a:srgbClr val="FF0000"/>
                </a:solidFill>
              </a:rPr>
              <a:t>공동일때</a:t>
            </a:r>
            <a:r>
              <a:rPr lang="en-US" altLang="ko-KR" sz="1600" dirty="0" smtClean="0">
                <a:solidFill>
                  <a:srgbClr val="FF0000"/>
                </a:solidFill>
              </a:rPr>
              <a:t>(</a:t>
            </a:r>
            <a:r>
              <a:rPr lang="ko-KR" altLang="en-US" sz="1600" dirty="0" smtClean="0">
                <a:solidFill>
                  <a:srgbClr val="FF0000"/>
                </a:solidFill>
              </a:rPr>
              <a:t>단독은 </a:t>
            </a:r>
            <a:r>
              <a:rPr lang="ko-KR" altLang="en-US" sz="1600" dirty="0" err="1" smtClean="0">
                <a:solidFill>
                  <a:srgbClr val="FF0000"/>
                </a:solidFill>
              </a:rPr>
              <a:t>해당없음</a:t>
            </a:r>
            <a:r>
              <a:rPr lang="en-US" altLang="ko-KR" sz="1600" dirty="0" smtClean="0">
                <a:solidFill>
                  <a:srgbClr val="FF0000"/>
                </a:solidFill>
              </a:rPr>
              <a:t>)</a:t>
            </a:r>
            <a:r>
              <a:rPr lang="ko-KR" altLang="en-US" sz="1600" dirty="0" smtClean="0">
                <a:solidFill>
                  <a:srgbClr val="FF0000"/>
                </a:solidFill>
              </a:rPr>
              <a:t> </a:t>
            </a:r>
            <a:endParaRPr lang="en-US" altLang="ko-KR" sz="1600" dirty="0" smtClean="0">
              <a:solidFill>
                <a:srgbClr val="FF0000"/>
              </a:solidFill>
            </a:endParaRPr>
          </a:p>
          <a:p>
            <a:r>
              <a:rPr lang="en-US" altLang="ko-KR" sz="1600" dirty="0">
                <a:solidFill>
                  <a:schemeClr val="tx1"/>
                </a:solidFill>
              </a:rPr>
              <a:t>1-1) 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우리기관이</a:t>
            </a:r>
            <a:r>
              <a:rPr lang="ko-KR" altLang="en-US" sz="1600" dirty="0" smtClean="0">
                <a:solidFill>
                  <a:schemeClr val="tx1"/>
                </a:solidFill>
              </a:rPr>
              <a:t> 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대표사인지</a:t>
            </a:r>
            <a:r>
              <a:rPr lang="ko-KR" altLang="en-US" sz="1600" dirty="0" smtClean="0">
                <a:solidFill>
                  <a:schemeClr val="tx1"/>
                </a:solidFill>
              </a:rPr>
              <a:t> 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구성사인지</a:t>
            </a:r>
            <a:r>
              <a:rPr lang="ko-KR" altLang="en-US" sz="1600" dirty="0" smtClean="0">
                <a:solidFill>
                  <a:schemeClr val="tx1"/>
                </a:solidFill>
              </a:rPr>
              <a:t> 선택 입력하고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r>
              <a:rPr lang="en-US" altLang="ko-KR" sz="1600" dirty="0" smtClean="0">
                <a:solidFill>
                  <a:schemeClr val="tx1"/>
                </a:solidFill>
              </a:rPr>
              <a:t> 1-2) 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우리기관</a:t>
            </a:r>
            <a:r>
              <a:rPr lang="ko-KR" altLang="en-US" sz="1600" dirty="0" smtClean="0">
                <a:solidFill>
                  <a:schemeClr val="tx1"/>
                </a:solidFill>
              </a:rPr>
              <a:t> 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수행비율</a:t>
            </a:r>
            <a:r>
              <a:rPr lang="ko-KR" altLang="en-US" sz="1600" dirty="0" smtClean="0">
                <a:solidFill>
                  <a:schemeClr val="tx1"/>
                </a:solidFill>
              </a:rPr>
              <a:t> 입력</a:t>
            </a:r>
            <a:endParaRPr lang="en-US" altLang="ko-KR" sz="1600" dirty="0">
              <a:solidFill>
                <a:schemeClr val="tx1"/>
              </a:solidFill>
            </a:endParaRPr>
          </a:p>
          <a:p>
            <a:r>
              <a:rPr lang="en-US" altLang="ko-KR" sz="1600" dirty="0" smtClean="0">
                <a:solidFill>
                  <a:schemeClr val="tx1"/>
                </a:solidFill>
              </a:rPr>
              <a:t> 1-3) 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참여형태가</a:t>
            </a:r>
            <a:r>
              <a:rPr lang="ko-KR" altLang="en-US" sz="1600" dirty="0" smtClean="0">
                <a:solidFill>
                  <a:schemeClr val="tx1"/>
                </a:solidFill>
              </a:rPr>
              <a:t> 공동인데</a:t>
            </a:r>
            <a:r>
              <a:rPr lang="en-US" altLang="ko-KR" sz="1600" dirty="0" smtClean="0">
                <a:solidFill>
                  <a:schemeClr val="tx1"/>
                </a:solidFill>
              </a:rPr>
              <a:t>, 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우리기관이</a:t>
            </a:r>
            <a:r>
              <a:rPr lang="ko-KR" altLang="en-US" sz="1600" dirty="0" smtClean="0">
                <a:solidFill>
                  <a:schemeClr val="tx1"/>
                </a:solidFill>
              </a:rPr>
              <a:t> 대표로 참여한다면 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구성사명</a:t>
            </a:r>
            <a:r>
              <a:rPr lang="ko-KR" altLang="en-US" sz="1600" dirty="0" smtClean="0">
                <a:solidFill>
                  <a:schemeClr val="tx1"/>
                </a:solidFill>
              </a:rPr>
              <a:t> 입력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r>
              <a:rPr lang="en-US" altLang="ko-KR" sz="1400" dirty="0" smtClean="0">
                <a:solidFill>
                  <a:schemeClr val="tx1"/>
                </a:solidFill>
              </a:rPr>
              <a:t>*</a:t>
            </a:r>
            <a:r>
              <a:rPr lang="ko-KR" altLang="en-US" sz="1400" dirty="0" err="1" smtClean="0">
                <a:solidFill>
                  <a:schemeClr val="tx1"/>
                </a:solidFill>
              </a:rPr>
              <a:t>참여형태가</a:t>
            </a:r>
            <a:r>
              <a:rPr lang="ko-KR" altLang="en-US" sz="1400" dirty="0" smtClean="0">
                <a:solidFill>
                  <a:schemeClr val="tx1"/>
                </a:solidFill>
              </a:rPr>
              <a:t> 단독일 경우 </a:t>
            </a:r>
            <a:r>
              <a:rPr lang="en-US" altLang="ko-KR" sz="1400" dirty="0" smtClean="0">
                <a:solidFill>
                  <a:schemeClr val="tx1"/>
                </a:solidFill>
              </a:rPr>
              <a:t>1-1) ~ 1-3) </a:t>
            </a:r>
            <a:r>
              <a:rPr lang="ko-KR" altLang="en-US" sz="1400" dirty="0" err="1" smtClean="0">
                <a:solidFill>
                  <a:schemeClr val="tx1"/>
                </a:solidFill>
              </a:rPr>
              <a:t>미입력</a:t>
            </a:r>
            <a:endParaRPr lang="en-US" altLang="ko-KR" sz="1400" dirty="0" smtClean="0">
              <a:solidFill>
                <a:schemeClr val="tx1"/>
              </a:solidFill>
            </a:endParaRPr>
          </a:p>
          <a:p>
            <a:r>
              <a:rPr lang="en-US" altLang="ko-KR" sz="1400" dirty="0" smtClean="0">
                <a:solidFill>
                  <a:schemeClr val="tx1"/>
                </a:solidFill>
              </a:rPr>
              <a:t>*</a:t>
            </a:r>
            <a:r>
              <a:rPr lang="ko-KR" altLang="en-US" sz="1400" dirty="0" err="1" smtClean="0">
                <a:solidFill>
                  <a:schemeClr val="tx1"/>
                </a:solidFill>
              </a:rPr>
              <a:t>참여형태가</a:t>
            </a:r>
            <a:r>
              <a:rPr lang="ko-KR" altLang="en-US" sz="1400" dirty="0" smtClean="0">
                <a:solidFill>
                  <a:schemeClr val="tx1"/>
                </a:solidFill>
              </a:rPr>
              <a:t> 공동이고 </a:t>
            </a:r>
            <a:r>
              <a:rPr lang="ko-KR" altLang="en-US" sz="1400" dirty="0" err="1" smtClean="0">
                <a:solidFill>
                  <a:schemeClr val="tx1"/>
                </a:solidFill>
              </a:rPr>
              <a:t>우리기관이</a:t>
            </a:r>
            <a:r>
              <a:rPr lang="ko-KR" altLang="en-US" sz="1400" dirty="0" smtClean="0">
                <a:solidFill>
                  <a:schemeClr val="tx1"/>
                </a:solidFill>
              </a:rPr>
              <a:t> </a:t>
            </a:r>
            <a:r>
              <a:rPr lang="ko-KR" altLang="en-US" sz="1400" dirty="0" err="1" smtClean="0">
                <a:solidFill>
                  <a:schemeClr val="tx1"/>
                </a:solidFill>
              </a:rPr>
              <a:t>구성사</a:t>
            </a:r>
            <a:r>
              <a:rPr lang="ko-KR" altLang="en-US" sz="1400" dirty="0" smtClean="0">
                <a:solidFill>
                  <a:schemeClr val="tx1"/>
                </a:solidFill>
              </a:rPr>
              <a:t> 참여시 </a:t>
            </a:r>
            <a:r>
              <a:rPr lang="en-US" altLang="ko-KR" sz="1400" dirty="0" smtClean="0">
                <a:solidFill>
                  <a:schemeClr val="tx1"/>
                </a:solidFill>
              </a:rPr>
              <a:t>1-3) </a:t>
            </a:r>
            <a:r>
              <a:rPr lang="ko-KR" altLang="en-US" sz="1400" dirty="0" err="1" smtClean="0">
                <a:solidFill>
                  <a:schemeClr val="tx1"/>
                </a:solidFill>
              </a:rPr>
              <a:t>미입력</a:t>
            </a:r>
            <a:endParaRPr lang="en-US" altLang="ko-KR" sz="1400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ko-KR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81" y="205946"/>
            <a:ext cx="7632802" cy="6474940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272375" y="3690476"/>
            <a:ext cx="1393139" cy="23889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400" dirty="0" smtClean="0">
              <a:solidFill>
                <a:srgbClr val="FF0000"/>
              </a:solidFill>
            </a:endParaRPr>
          </a:p>
          <a:p>
            <a:endParaRPr lang="en-US" altLang="ko-KR" sz="1400" dirty="0" smtClean="0">
              <a:solidFill>
                <a:srgbClr val="FF0000"/>
              </a:solidFill>
            </a:endParaRPr>
          </a:p>
          <a:p>
            <a:pPr algn="ctr"/>
            <a:endParaRPr lang="ko-KR" alt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311673" y="3929375"/>
            <a:ext cx="1514779" cy="91946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dirty="0" smtClean="0">
                <a:solidFill>
                  <a:srgbClr val="FF0000"/>
                </a:solidFill>
              </a:rPr>
              <a:t>1)</a:t>
            </a:r>
          </a:p>
          <a:p>
            <a:pPr algn="ctr"/>
            <a:endParaRPr lang="ko-KR" alt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/>
          <a:srcRect l="3262"/>
          <a:stretch/>
        </p:blipFill>
        <p:spPr>
          <a:xfrm>
            <a:off x="1825006" y="3903331"/>
            <a:ext cx="993696" cy="861616"/>
          </a:xfrm>
          <a:prstGeom prst="rect">
            <a:avLst/>
          </a:prstGeom>
        </p:spPr>
      </p:pic>
      <p:sp>
        <p:nvSpPr>
          <p:cNvPr id="14" name="직사각형 13"/>
          <p:cNvSpPr/>
          <p:nvPr/>
        </p:nvSpPr>
        <p:spPr>
          <a:xfrm>
            <a:off x="1825006" y="3903331"/>
            <a:ext cx="1144697" cy="91946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dirty="0" smtClean="0">
                <a:solidFill>
                  <a:srgbClr val="FF0000"/>
                </a:solidFill>
              </a:rPr>
              <a:t> 1-1)</a:t>
            </a:r>
          </a:p>
          <a:p>
            <a:pPr algn="ctr"/>
            <a:endParaRPr lang="ko-KR" alt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2978194" y="3690476"/>
            <a:ext cx="1144697" cy="47885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dirty="0" smtClean="0">
                <a:solidFill>
                  <a:srgbClr val="FF0000"/>
                </a:solidFill>
              </a:rPr>
              <a:t> 1-2)</a:t>
            </a:r>
          </a:p>
          <a:p>
            <a:pPr algn="ctr"/>
            <a:endParaRPr lang="ko-KR" alt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5286565" y="3663905"/>
            <a:ext cx="2498418" cy="47885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dirty="0" smtClean="0">
                <a:solidFill>
                  <a:srgbClr val="FF0000"/>
                </a:solidFill>
              </a:rPr>
              <a:t> 1-3)</a:t>
            </a:r>
          </a:p>
          <a:p>
            <a:pPr algn="ctr"/>
            <a:endParaRPr lang="ko-KR" alt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4"/>
          <a:srcRect l="1716" r="18041" b="20881"/>
          <a:stretch/>
        </p:blipFill>
        <p:spPr>
          <a:xfrm>
            <a:off x="1690009" y="6000747"/>
            <a:ext cx="1485900" cy="37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701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7933038" y="205946"/>
            <a:ext cx="4127157" cy="64749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[</a:t>
            </a:r>
            <a:r>
              <a:rPr lang="ko-KR" altLang="en-US" dirty="0" smtClean="0">
                <a:solidFill>
                  <a:srgbClr val="FF0000"/>
                </a:solidFill>
              </a:rPr>
              <a:t>과제 구분이 용역</a:t>
            </a:r>
            <a:r>
              <a:rPr lang="en-US" altLang="ko-KR" dirty="0" smtClean="0">
                <a:solidFill>
                  <a:srgbClr val="FF0000"/>
                </a:solidFill>
              </a:rPr>
              <a:t>(</a:t>
            </a:r>
            <a:r>
              <a:rPr lang="ko-KR" altLang="en-US" dirty="0" smtClean="0">
                <a:solidFill>
                  <a:srgbClr val="FF0000"/>
                </a:solidFill>
              </a:rPr>
              <a:t>입찰</a:t>
            </a:r>
            <a:r>
              <a:rPr lang="en-US" altLang="ko-KR" dirty="0" smtClean="0">
                <a:solidFill>
                  <a:srgbClr val="FF0000"/>
                </a:solidFill>
              </a:rPr>
              <a:t>)</a:t>
            </a:r>
            <a:r>
              <a:rPr lang="ko-KR" altLang="en-US" dirty="0" err="1" smtClean="0">
                <a:solidFill>
                  <a:srgbClr val="FF0000"/>
                </a:solidFill>
              </a:rPr>
              <a:t>일때</a:t>
            </a:r>
            <a:r>
              <a:rPr lang="ko-KR" altLang="en-US" dirty="0" smtClean="0">
                <a:solidFill>
                  <a:srgbClr val="FF0000"/>
                </a:solidFill>
              </a:rPr>
              <a:t> </a:t>
            </a:r>
            <a:r>
              <a:rPr lang="ko-KR" altLang="en-US" dirty="0" err="1" smtClean="0">
                <a:solidFill>
                  <a:srgbClr val="FF0000"/>
                </a:solidFill>
              </a:rPr>
              <a:t>입력사항</a:t>
            </a:r>
            <a:r>
              <a:rPr lang="en-US" altLang="ko-KR" dirty="0" smtClean="0">
                <a:solidFill>
                  <a:srgbClr val="FF0000"/>
                </a:solidFill>
              </a:rPr>
              <a:t>]</a:t>
            </a:r>
          </a:p>
          <a:p>
            <a:endParaRPr lang="en-US" altLang="ko-KR" dirty="0" smtClean="0">
              <a:solidFill>
                <a:srgbClr val="FF0000"/>
              </a:solidFill>
            </a:endParaRPr>
          </a:p>
          <a:p>
            <a:r>
              <a:rPr lang="en-US" altLang="ko-KR" sz="1600" dirty="0" smtClean="0">
                <a:solidFill>
                  <a:schemeClr val="tx1"/>
                </a:solidFill>
              </a:rPr>
              <a:t>2)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연구과제명</a:t>
            </a:r>
            <a:r>
              <a:rPr lang="en-US" altLang="ko-KR" sz="1600" dirty="0" smtClean="0">
                <a:solidFill>
                  <a:schemeClr val="tx1"/>
                </a:solidFill>
              </a:rPr>
              <a:t>: </a:t>
            </a:r>
            <a:r>
              <a:rPr lang="ko-KR" altLang="en-US" sz="1600" dirty="0" smtClean="0">
                <a:solidFill>
                  <a:schemeClr val="tx1"/>
                </a:solidFill>
              </a:rPr>
              <a:t>직접 작성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r>
              <a:rPr lang="en-US" altLang="ko-KR" sz="1600" dirty="0" smtClean="0">
                <a:solidFill>
                  <a:schemeClr val="tx1"/>
                </a:solidFill>
              </a:rPr>
              <a:t>3)</a:t>
            </a:r>
            <a:r>
              <a:rPr lang="ko-KR" altLang="en-US" sz="1600" dirty="0" smtClean="0">
                <a:solidFill>
                  <a:schemeClr val="tx1"/>
                </a:solidFill>
              </a:rPr>
              <a:t>지원기관</a:t>
            </a:r>
            <a:r>
              <a:rPr lang="en-US" altLang="ko-KR" sz="1600" dirty="0" smtClean="0">
                <a:solidFill>
                  <a:schemeClr val="tx1"/>
                </a:solidFill>
              </a:rPr>
              <a:t>: </a:t>
            </a:r>
            <a:r>
              <a:rPr lang="ko-KR" altLang="en-US" sz="1600" spc="-150" dirty="0" smtClean="0">
                <a:solidFill>
                  <a:schemeClr val="tx1"/>
                </a:solidFill>
              </a:rPr>
              <a:t>돋보기 </a:t>
            </a:r>
            <a:r>
              <a:rPr lang="ko-KR" altLang="en-US" sz="1600" spc="-150" dirty="0">
                <a:solidFill>
                  <a:schemeClr val="tx1"/>
                </a:solidFill>
              </a:rPr>
              <a:t>버튼 클릭</a:t>
            </a:r>
            <a:r>
              <a:rPr lang="en-US" altLang="ko-KR" sz="1600" spc="-150" dirty="0">
                <a:solidFill>
                  <a:schemeClr val="tx1"/>
                </a:solidFill>
              </a:rPr>
              <a:t>,</a:t>
            </a:r>
            <a:r>
              <a:rPr lang="ko-KR" altLang="en-US" sz="1600" spc="-150" dirty="0">
                <a:solidFill>
                  <a:schemeClr val="tx1"/>
                </a:solidFill>
              </a:rPr>
              <a:t> 조회 후 입력</a:t>
            </a:r>
            <a:endParaRPr lang="en-US" altLang="ko-KR" sz="1600" spc="-150" dirty="0">
              <a:solidFill>
                <a:schemeClr val="tx1"/>
              </a:solidFill>
            </a:endParaRPr>
          </a:p>
          <a:p>
            <a:r>
              <a:rPr lang="en-US" altLang="ko-KR" sz="1400" dirty="0">
                <a:solidFill>
                  <a:schemeClr val="tx1"/>
                </a:solidFill>
              </a:rPr>
              <a:t>* </a:t>
            </a:r>
            <a:r>
              <a:rPr lang="ko-KR" altLang="en-US" sz="1400" dirty="0">
                <a:solidFill>
                  <a:schemeClr val="tx1"/>
                </a:solidFill>
              </a:rPr>
              <a:t>지원기관이 검색되지 않을 경우 </a:t>
            </a:r>
            <a:r>
              <a:rPr lang="ko-KR" altLang="en-US" sz="1400" dirty="0" err="1">
                <a:solidFill>
                  <a:schemeClr val="tx1"/>
                </a:solidFill>
              </a:rPr>
              <a:t>협약파트</a:t>
            </a:r>
            <a:r>
              <a:rPr lang="ko-KR" altLang="en-US" sz="1400" dirty="0">
                <a:solidFill>
                  <a:schemeClr val="tx1"/>
                </a:solidFill>
              </a:rPr>
              <a:t> 각 단과대학별 담당에게 유선 연락</a:t>
            </a:r>
            <a:endParaRPr lang="en-US" altLang="ko-KR" sz="1400" dirty="0">
              <a:solidFill>
                <a:schemeClr val="tx1"/>
              </a:solidFill>
            </a:endParaRPr>
          </a:p>
          <a:p>
            <a:r>
              <a:rPr lang="en-US" altLang="ko-KR" sz="1600" dirty="0" smtClean="0">
                <a:solidFill>
                  <a:schemeClr val="tx1"/>
                </a:solidFill>
              </a:rPr>
              <a:t>4)</a:t>
            </a:r>
            <a:r>
              <a:rPr lang="ko-KR" altLang="en-US" sz="1600" dirty="0" smtClean="0">
                <a:solidFill>
                  <a:schemeClr val="tx1"/>
                </a:solidFill>
              </a:rPr>
              <a:t>연구기간</a:t>
            </a:r>
            <a:r>
              <a:rPr lang="en-US" altLang="ko-KR" sz="1600" dirty="0" smtClean="0">
                <a:solidFill>
                  <a:schemeClr val="tx1"/>
                </a:solidFill>
              </a:rPr>
              <a:t>: 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입찰공고문</a:t>
            </a:r>
            <a:r>
              <a:rPr lang="ko-KR" altLang="en-US" sz="1600" dirty="0" smtClean="0">
                <a:solidFill>
                  <a:schemeClr val="tx1"/>
                </a:solidFill>
              </a:rPr>
              <a:t> 정보 그대로 입력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r>
              <a:rPr lang="en-US" altLang="ko-KR" sz="1600" dirty="0">
                <a:solidFill>
                  <a:schemeClr val="tx1"/>
                </a:solidFill>
              </a:rPr>
              <a:t> </a:t>
            </a:r>
            <a:r>
              <a:rPr lang="en-US" altLang="ko-KR" sz="1400" dirty="0" smtClean="0">
                <a:solidFill>
                  <a:schemeClr val="tx1"/>
                </a:solidFill>
              </a:rPr>
              <a:t>-</a:t>
            </a:r>
            <a:r>
              <a:rPr lang="ko-KR" altLang="en-US" sz="1400" dirty="0" smtClean="0">
                <a:solidFill>
                  <a:schemeClr val="tx1"/>
                </a:solidFill>
              </a:rPr>
              <a:t>예시</a:t>
            </a:r>
            <a:r>
              <a:rPr lang="en-US" altLang="ko-KR" sz="1400" dirty="0" smtClean="0">
                <a:solidFill>
                  <a:schemeClr val="tx1"/>
                </a:solidFill>
              </a:rPr>
              <a:t>)</a:t>
            </a:r>
            <a:r>
              <a:rPr lang="ko-KR" altLang="en-US" sz="1400" dirty="0" smtClean="0">
                <a:solidFill>
                  <a:schemeClr val="tx1"/>
                </a:solidFill>
              </a:rPr>
              <a:t>착수일로부터 </a:t>
            </a:r>
            <a:r>
              <a:rPr lang="en-US" altLang="ko-KR" sz="1400" dirty="0" smtClean="0">
                <a:solidFill>
                  <a:schemeClr val="tx1"/>
                </a:solidFill>
              </a:rPr>
              <a:t>10</a:t>
            </a:r>
            <a:r>
              <a:rPr lang="ko-KR" altLang="en-US" sz="1400" dirty="0" smtClean="0">
                <a:solidFill>
                  <a:schemeClr val="tx1"/>
                </a:solidFill>
              </a:rPr>
              <a:t>개월</a:t>
            </a:r>
            <a:endParaRPr lang="en-US" altLang="ko-KR" sz="1400" dirty="0" smtClean="0">
              <a:solidFill>
                <a:schemeClr val="tx1"/>
              </a:solidFill>
            </a:endParaRPr>
          </a:p>
          <a:p>
            <a:r>
              <a:rPr lang="en-US" altLang="ko-KR" sz="1600" dirty="0" smtClean="0">
                <a:solidFill>
                  <a:schemeClr val="tx1"/>
                </a:solidFill>
              </a:rPr>
              <a:t>5)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투찰금액</a:t>
            </a:r>
            <a:r>
              <a:rPr lang="en-US" altLang="ko-KR" sz="1600" dirty="0" smtClean="0">
                <a:solidFill>
                  <a:schemeClr val="tx1"/>
                </a:solidFill>
              </a:rPr>
              <a:t>: 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투찰하고자</a:t>
            </a:r>
            <a:r>
              <a:rPr lang="ko-KR" altLang="en-US" sz="1600" dirty="0" smtClean="0">
                <a:solidFill>
                  <a:schemeClr val="tx1"/>
                </a:solidFill>
              </a:rPr>
              <a:t> 하는 금액 입력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r>
              <a:rPr lang="en-US" altLang="ko-KR" sz="1400" dirty="0" smtClean="0">
                <a:solidFill>
                  <a:schemeClr val="tx1"/>
                </a:solidFill>
              </a:rPr>
              <a:t>*</a:t>
            </a:r>
            <a:r>
              <a:rPr lang="ko-KR" altLang="en-US" sz="1400" dirty="0" err="1" smtClean="0">
                <a:solidFill>
                  <a:schemeClr val="tx1"/>
                </a:solidFill>
              </a:rPr>
              <a:t>투찰금액</a:t>
            </a:r>
            <a:r>
              <a:rPr lang="ko-KR" altLang="en-US" sz="1400" dirty="0" smtClean="0">
                <a:solidFill>
                  <a:schemeClr val="tx1"/>
                </a:solidFill>
              </a:rPr>
              <a:t> </a:t>
            </a:r>
            <a:r>
              <a:rPr lang="ko-KR" altLang="en-US" sz="1400" dirty="0" err="1" smtClean="0">
                <a:solidFill>
                  <a:schemeClr val="tx1"/>
                </a:solidFill>
              </a:rPr>
              <a:t>입력후</a:t>
            </a:r>
            <a:r>
              <a:rPr lang="ko-KR" altLang="en-US" sz="1400" dirty="0" smtClean="0">
                <a:solidFill>
                  <a:schemeClr val="tx1"/>
                </a:solidFill>
              </a:rPr>
              <a:t> 신청 버튼 </a:t>
            </a:r>
            <a:r>
              <a:rPr lang="ko-KR" altLang="en-US" sz="1400" dirty="0" err="1" smtClean="0">
                <a:solidFill>
                  <a:schemeClr val="tx1"/>
                </a:solidFill>
              </a:rPr>
              <a:t>클릭시</a:t>
            </a:r>
            <a:r>
              <a:rPr lang="ko-KR" altLang="en-US" sz="1400" dirty="0" smtClean="0">
                <a:solidFill>
                  <a:schemeClr val="tx1"/>
                </a:solidFill>
              </a:rPr>
              <a:t> 해당 </a:t>
            </a:r>
            <a:r>
              <a:rPr lang="ko-KR" altLang="en-US" sz="1400" dirty="0" err="1" smtClean="0">
                <a:solidFill>
                  <a:schemeClr val="tx1"/>
                </a:solidFill>
              </a:rPr>
              <a:t>금액대로</a:t>
            </a:r>
            <a:r>
              <a:rPr lang="ko-KR" altLang="en-US" sz="1400" dirty="0" smtClean="0">
                <a:solidFill>
                  <a:schemeClr val="tx1"/>
                </a:solidFill>
              </a:rPr>
              <a:t> </a:t>
            </a:r>
            <a:r>
              <a:rPr lang="ko-KR" altLang="en-US" sz="1400" dirty="0" err="1" smtClean="0">
                <a:solidFill>
                  <a:schemeClr val="tx1"/>
                </a:solidFill>
              </a:rPr>
              <a:t>투찰</a:t>
            </a:r>
            <a:r>
              <a:rPr lang="ko-KR" altLang="en-US" sz="1400" dirty="0" smtClean="0">
                <a:solidFill>
                  <a:schemeClr val="tx1"/>
                </a:solidFill>
              </a:rPr>
              <a:t> 진행</a:t>
            </a:r>
            <a:endParaRPr lang="en-US" altLang="ko-KR" sz="1400" dirty="0" smtClean="0">
              <a:solidFill>
                <a:schemeClr val="tx1"/>
              </a:solidFill>
            </a:endParaRPr>
          </a:p>
          <a:p>
            <a:r>
              <a:rPr lang="en-US" altLang="ko-KR" sz="1600" dirty="0" smtClean="0">
                <a:solidFill>
                  <a:schemeClr val="tx1"/>
                </a:solidFill>
              </a:rPr>
              <a:t>6)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가격투찰방법</a:t>
            </a:r>
            <a:r>
              <a:rPr lang="en-US" altLang="ko-KR" sz="1600" dirty="0" smtClean="0">
                <a:solidFill>
                  <a:schemeClr val="tx1"/>
                </a:solidFill>
              </a:rPr>
              <a:t>: 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전자제출</a:t>
            </a:r>
            <a:r>
              <a:rPr lang="en-US" altLang="ko-KR" sz="1600" dirty="0" smtClean="0">
                <a:solidFill>
                  <a:schemeClr val="tx1"/>
                </a:solidFill>
              </a:rPr>
              <a:t>, 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직접제출</a:t>
            </a:r>
            <a:r>
              <a:rPr lang="ko-KR" altLang="en-US" sz="1600" dirty="0" smtClean="0">
                <a:solidFill>
                  <a:schemeClr val="tx1"/>
                </a:solidFill>
              </a:rPr>
              <a:t> 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택</a:t>
            </a:r>
            <a:r>
              <a:rPr lang="ko-KR" altLang="en-US" sz="1600" dirty="0" smtClean="0">
                <a:solidFill>
                  <a:schemeClr val="tx1"/>
                </a:solidFill>
              </a:rPr>
              <a:t> </a:t>
            </a:r>
            <a:r>
              <a:rPr lang="en-US" altLang="ko-KR" sz="1600" dirty="0" smtClean="0">
                <a:solidFill>
                  <a:schemeClr val="tx1"/>
                </a:solidFill>
              </a:rPr>
              <a:t>1</a:t>
            </a:r>
          </a:p>
          <a:p>
            <a:r>
              <a:rPr lang="en-US" altLang="ko-KR" sz="1600" dirty="0" smtClean="0">
                <a:solidFill>
                  <a:schemeClr val="tx1"/>
                </a:solidFill>
              </a:rPr>
              <a:t>7)</a:t>
            </a:r>
            <a:r>
              <a:rPr lang="ko-KR" altLang="en-US" sz="1600" spc="-150" dirty="0" smtClean="0">
                <a:solidFill>
                  <a:schemeClr val="tx1"/>
                </a:solidFill>
              </a:rPr>
              <a:t>제안서제출방법</a:t>
            </a:r>
            <a:r>
              <a:rPr lang="en-US" altLang="ko-KR" sz="1600" spc="-150" dirty="0" smtClean="0">
                <a:solidFill>
                  <a:schemeClr val="tx1"/>
                </a:solidFill>
              </a:rPr>
              <a:t>: 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전자제출</a:t>
            </a:r>
            <a:r>
              <a:rPr lang="en-US" altLang="ko-KR" sz="1600" dirty="0" smtClean="0">
                <a:solidFill>
                  <a:schemeClr val="tx1"/>
                </a:solidFill>
              </a:rPr>
              <a:t>, 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직접제출</a:t>
            </a:r>
            <a:r>
              <a:rPr lang="en-US" altLang="ko-KR" sz="1600" dirty="0" smtClean="0">
                <a:solidFill>
                  <a:schemeClr val="tx1"/>
                </a:solidFill>
              </a:rPr>
              <a:t>, 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미제출</a:t>
            </a:r>
            <a:r>
              <a:rPr lang="ko-KR" altLang="en-US" sz="1600" dirty="0" smtClean="0">
                <a:solidFill>
                  <a:schemeClr val="tx1"/>
                </a:solidFill>
              </a:rPr>
              <a:t> 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택</a:t>
            </a:r>
            <a:r>
              <a:rPr lang="ko-KR" altLang="en-US" sz="1600" dirty="0" smtClean="0">
                <a:solidFill>
                  <a:schemeClr val="tx1"/>
                </a:solidFill>
              </a:rPr>
              <a:t> </a:t>
            </a:r>
            <a:r>
              <a:rPr lang="en-US" altLang="ko-KR" sz="1600" dirty="0" smtClean="0">
                <a:solidFill>
                  <a:schemeClr val="tx1"/>
                </a:solidFill>
              </a:rPr>
              <a:t>1</a:t>
            </a:r>
          </a:p>
          <a:p>
            <a:r>
              <a:rPr lang="en-US" altLang="ko-KR" sz="1600" dirty="0" smtClean="0">
                <a:solidFill>
                  <a:schemeClr val="tx1"/>
                </a:solidFill>
              </a:rPr>
              <a:t>8)</a:t>
            </a:r>
            <a:r>
              <a:rPr lang="ko-KR" altLang="en-US" sz="1600" dirty="0" smtClean="0">
                <a:solidFill>
                  <a:schemeClr val="tx1"/>
                </a:solidFill>
              </a:rPr>
              <a:t>전임교원 직급별 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상한액</a:t>
            </a:r>
            <a:r>
              <a:rPr lang="ko-KR" altLang="en-US" sz="1600" dirty="0" smtClean="0">
                <a:solidFill>
                  <a:schemeClr val="tx1"/>
                </a:solidFill>
              </a:rPr>
              <a:t> 준수 확인 </a:t>
            </a:r>
            <a:r>
              <a:rPr lang="ko-KR" altLang="en-US" sz="1600" dirty="0" smtClean="0">
                <a:solidFill>
                  <a:srgbClr val="FF0000"/>
                </a:solidFill>
              </a:rPr>
              <a:t>체크 박스 선택 필수</a:t>
            </a:r>
            <a:endParaRPr lang="en-US" altLang="ko-KR" sz="1600" dirty="0" smtClean="0">
              <a:solidFill>
                <a:srgbClr val="FF0000"/>
              </a:solidFill>
            </a:endParaRPr>
          </a:p>
          <a:p>
            <a:r>
              <a:rPr lang="en-US" altLang="ko-KR" sz="1600" dirty="0" smtClean="0">
                <a:solidFill>
                  <a:schemeClr val="tx1"/>
                </a:solidFill>
              </a:rPr>
              <a:t>9)</a:t>
            </a:r>
            <a:r>
              <a:rPr lang="ko-KR" altLang="en-US" sz="1600" dirty="0">
                <a:solidFill>
                  <a:schemeClr val="tx1"/>
                </a:solidFill>
              </a:rPr>
              <a:t>요청업무내용</a:t>
            </a:r>
            <a:r>
              <a:rPr lang="en-US" altLang="ko-KR" sz="1600" dirty="0">
                <a:solidFill>
                  <a:schemeClr val="tx1"/>
                </a:solidFill>
              </a:rPr>
              <a:t>: </a:t>
            </a:r>
            <a:r>
              <a:rPr lang="ko-KR" altLang="en-US" sz="1600" dirty="0">
                <a:solidFill>
                  <a:schemeClr val="tx1"/>
                </a:solidFill>
              </a:rPr>
              <a:t>신규 과제 신청을 위해 산학협력단이 해야 할 업무 </a:t>
            </a:r>
            <a:r>
              <a:rPr lang="ko-KR" altLang="en-US" sz="1600" dirty="0" smtClean="0">
                <a:solidFill>
                  <a:schemeClr val="tx1"/>
                </a:solidFill>
              </a:rPr>
              <a:t>아래와 같이 구체적으로 </a:t>
            </a:r>
            <a:r>
              <a:rPr lang="ko-KR" altLang="en-US" sz="1600" dirty="0">
                <a:solidFill>
                  <a:schemeClr val="tx1"/>
                </a:solidFill>
              </a:rPr>
              <a:t>작성</a:t>
            </a:r>
            <a:endParaRPr lang="en-US" altLang="ko-KR" sz="1600" dirty="0">
              <a:solidFill>
                <a:schemeClr val="tx1"/>
              </a:solidFill>
            </a:endParaRPr>
          </a:p>
          <a:p>
            <a:r>
              <a:rPr lang="en-US" altLang="ko-KR" sz="1600" dirty="0">
                <a:solidFill>
                  <a:schemeClr val="tx1"/>
                </a:solidFill>
              </a:rPr>
              <a:t> </a:t>
            </a:r>
            <a:r>
              <a:rPr lang="en-US" altLang="ko-KR" sz="1400" dirty="0">
                <a:solidFill>
                  <a:schemeClr val="tx1"/>
                </a:solidFill>
              </a:rPr>
              <a:t>- </a:t>
            </a:r>
            <a:r>
              <a:rPr lang="ko-KR" altLang="en-US" sz="1400" dirty="0">
                <a:solidFill>
                  <a:schemeClr val="tx1"/>
                </a:solidFill>
              </a:rPr>
              <a:t>도장 날인 서류 </a:t>
            </a:r>
            <a:r>
              <a:rPr lang="en-US" altLang="ko-KR" sz="1400" dirty="0">
                <a:solidFill>
                  <a:schemeClr val="tx1"/>
                </a:solidFill>
              </a:rPr>
              <a:t>: 000</a:t>
            </a:r>
          </a:p>
          <a:p>
            <a:r>
              <a:rPr lang="en-US" altLang="ko-KR" sz="1400" dirty="0">
                <a:solidFill>
                  <a:schemeClr val="tx1"/>
                </a:solidFill>
              </a:rPr>
              <a:t> - </a:t>
            </a:r>
            <a:r>
              <a:rPr lang="ko-KR" altLang="en-US" sz="1400" spc="-150" dirty="0">
                <a:solidFill>
                  <a:schemeClr val="tx1"/>
                </a:solidFill>
              </a:rPr>
              <a:t>기관 증명 서류 </a:t>
            </a:r>
            <a:r>
              <a:rPr lang="en-US" altLang="ko-KR" sz="1400" spc="-150" dirty="0">
                <a:solidFill>
                  <a:schemeClr val="tx1"/>
                </a:solidFill>
              </a:rPr>
              <a:t>: </a:t>
            </a:r>
            <a:r>
              <a:rPr lang="ko-KR" altLang="en-US" sz="1400" spc="-150" dirty="0">
                <a:solidFill>
                  <a:schemeClr val="tx1"/>
                </a:solidFill>
              </a:rPr>
              <a:t>인감증명서</a:t>
            </a:r>
            <a:r>
              <a:rPr lang="en-US" altLang="ko-KR" sz="1400" spc="-150" dirty="0">
                <a:solidFill>
                  <a:schemeClr val="tx1"/>
                </a:solidFill>
              </a:rPr>
              <a:t>, </a:t>
            </a:r>
            <a:r>
              <a:rPr lang="ko-KR" altLang="en-US" sz="1400" spc="-150" dirty="0">
                <a:solidFill>
                  <a:schemeClr val="tx1"/>
                </a:solidFill>
              </a:rPr>
              <a:t>사업자등록증 </a:t>
            </a:r>
            <a:r>
              <a:rPr lang="en-US" altLang="ko-KR" sz="1400" spc="-150" dirty="0">
                <a:solidFill>
                  <a:schemeClr val="tx1"/>
                </a:solidFill>
              </a:rPr>
              <a:t>… </a:t>
            </a:r>
            <a:r>
              <a:rPr lang="ko-KR" altLang="en-US" sz="1400" spc="-150" dirty="0">
                <a:solidFill>
                  <a:schemeClr val="tx1"/>
                </a:solidFill>
              </a:rPr>
              <a:t>등</a:t>
            </a:r>
            <a:endParaRPr lang="en-US" altLang="ko-KR" sz="1400" spc="-150" dirty="0">
              <a:solidFill>
                <a:schemeClr val="tx1"/>
              </a:solidFill>
            </a:endParaRPr>
          </a:p>
          <a:p>
            <a:r>
              <a:rPr lang="en-US" altLang="ko-KR" sz="1400" dirty="0">
                <a:solidFill>
                  <a:schemeClr val="tx1"/>
                </a:solidFill>
              </a:rPr>
              <a:t> - </a:t>
            </a:r>
            <a:r>
              <a:rPr lang="ko-KR" altLang="en-US" sz="1400" dirty="0">
                <a:solidFill>
                  <a:schemeClr val="tx1"/>
                </a:solidFill>
              </a:rPr>
              <a:t>제출 공문 필요</a:t>
            </a:r>
            <a:endParaRPr lang="en-US" altLang="ko-KR" sz="1400" dirty="0">
              <a:solidFill>
                <a:schemeClr val="tx1"/>
              </a:solidFill>
            </a:endParaRPr>
          </a:p>
          <a:p>
            <a:r>
              <a:rPr lang="en-US" altLang="ko-KR" sz="1600" dirty="0" smtClean="0">
                <a:solidFill>
                  <a:schemeClr val="tx1"/>
                </a:solidFill>
              </a:rPr>
              <a:t>10)</a:t>
            </a:r>
            <a:r>
              <a:rPr lang="ko-KR" altLang="en-US" sz="1600" dirty="0" smtClean="0">
                <a:solidFill>
                  <a:schemeClr val="tx1"/>
                </a:solidFill>
              </a:rPr>
              <a:t> </a:t>
            </a:r>
            <a:r>
              <a:rPr lang="ko-KR" altLang="en-US" sz="1600" spc="-150" dirty="0" err="1">
                <a:solidFill>
                  <a:schemeClr val="tx1"/>
                </a:solidFill>
              </a:rPr>
              <a:t>담당연구원</a:t>
            </a:r>
            <a:r>
              <a:rPr lang="en-US" altLang="ko-KR" sz="1600" spc="-150" dirty="0">
                <a:solidFill>
                  <a:schemeClr val="tx1"/>
                </a:solidFill>
              </a:rPr>
              <a:t>: </a:t>
            </a:r>
            <a:r>
              <a:rPr lang="ko-KR" altLang="en-US" sz="1600" spc="-150" dirty="0">
                <a:solidFill>
                  <a:schemeClr val="tx1"/>
                </a:solidFill>
              </a:rPr>
              <a:t>돋보기 버튼 클릭</a:t>
            </a:r>
            <a:r>
              <a:rPr lang="en-US" altLang="ko-KR" sz="1600" spc="-150" dirty="0">
                <a:solidFill>
                  <a:schemeClr val="tx1"/>
                </a:solidFill>
              </a:rPr>
              <a:t>, </a:t>
            </a:r>
            <a:r>
              <a:rPr lang="ko-KR" altLang="en-US" sz="1600" spc="-150" dirty="0" err="1">
                <a:solidFill>
                  <a:schemeClr val="tx1"/>
                </a:solidFill>
              </a:rPr>
              <a:t>조회후</a:t>
            </a:r>
            <a:r>
              <a:rPr lang="ko-KR" altLang="en-US" sz="1600" spc="-150" dirty="0">
                <a:solidFill>
                  <a:schemeClr val="tx1"/>
                </a:solidFill>
              </a:rPr>
              <a:t> 입력하거나 수기 등록을 클릭한 후 직접 입력</a:t>
            </a:r>
            <a:endParaRPr lang="en-US" altLang="ko-KR" sz="1600" spc="-150" dirty="0">
              <a:solidFill>
                <a:schemeClr val="tx1"/>
              </a:solidFill>
            </a:endParaRPr>
          </a:p>
          <a:p>
            <a:r>
              <a:rPr lang="en-US" altLang="ko-KR" sz="1600" dirty="0" smtClean="0">
                <a:solidFill>
                  <a:schemeClr val="tx1"/>
                </a:solidFill>
              </a:rPr>
              <a:t>11)</a:t>
            </a:r>
            <a:r>
              <a:rPr lang="ko-KR" altLang="en-US" sz="1600" dirty="0" smtClean="0">
                <a:solidFill>
                  <a:schemeClr val="tx1"/>
                </a:solidFill>
              </a:rPr>
              <a:t>공고문</a:t>
            </a:r>
            <a:r>
              <a:rPr lang="en-US" altLang="ko-KR" sz="1600" dirty="0">
                <a:solidFill>
                  <a:schemeClr val="tx1"/>
                </a:solidFill>
              </a:rPr>
              <a:t> </a:t>
            </a:r>
            <a:r>
              <a:rPr lang="ko-KR" altLang="en-US" sz="1600" dirty="0" smtClean="0">
                <a:solidFill>
                  <a:schemeClr val="tx1"/>
                </a:solidFill>
              </a:rPr>
              <a:t>업로드 필수</a:t>
            </a:r>
            <a:r>
              <a:rPr lang="en-US" altLang="ko-KR" sz="1600" dirty="0" smtClean="0">
                <a:solidFill>
                  <a:schemeClr val="tx1"/>
                </a:solidFill>
              </a:rPr>
              <a:t> 12)</a:t>
            </a:r>
            <a:r>
              <a:rPr lang="ko-KR" altLang="en-US" sz="1600" dirty="0" err="1">
                <a:solidFill>
                  <a:schemeClr val="tx1"/>
                </a:solidFill>
              </a:rPr>
              <a:t>임시저장</a:t>
            </a:r>
            <a:endParaRPr lang="en-US" altLang="ko-KR" sz="1600" dirty="0">
              <a:solidFill>
                <a:schemeClr val="tx1"/>
              </a:solidFill>
            </a:endParaRPr>
          </a:p>
          <a:p>
            <a:r>
              <a:rPr lang="en-US" altLang="ko-KR" sz="1600" b="1" dirty="0" smtClean="0">
                <a:solidFill>
                  <a:srgbClr val="FF0000"/>
                </a:solidFill>
              </a:rPr>
              <a:t>13)</a:t>
            </a:r>
            <a:r>
              <a:rPr lang="ko-KR" altLang="en-US" sz="1600" b="1" dirty="0" err="1">
                <a:solidFill>
                  <a:srgbClr val="FF0000"/>
                </a:solidFill>
              </a:rPr>
              <a:t>신청버튼</a:t>
            </a:r>
            <a:r>
              <a:rPr lang="en-US" altLang="ko-KR" sz="1600" b="1" dirty="0">
                <a:solidFill>
                  <a:srgbClr val="FF0000"/>
                </a:solidFill>
              </a:rPr>
              <a:t>: </a:t>
            </a:r>
            <a:r>
              <a:rPr lang="ko-KR" altLang="en-US" sz="1600" b="1" dirty="0">
                <a:solidFill>
                  <a:srgbClr val="FF0000"/>
                </a:solidFill>
              </a:rPr>
              <a:t>모든 내용 </a:t>
            </a:r>
            <a:r>
              <a:rPr lang="ko-KR" altLang="en-US" sz="1600" b="1" dirty="0" err="1">
                <a:solidFill>
                  <a:srgbClr val="FF0000"/>
                </a:solidFill>
              </a:rPr>
              <a:t>입력후</a:t>
            </a:r>
            <a:r>
              <a:rPr lang="ko-KR" altLang="en-US" sz="1600" b="1" dirty="0">
                <a:solidFill>
                  <a:srgbClr val="FF0000"/>
                </a:solidFill>
              </a:rPr>
              <a:t> 신청 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클릭</a:t>
            </a:r>
            <a:endParaRPr lang="en-US" altLang="ko-KR" sz="1600" b="1" dirty="0">
              <a:solidFill>
                <a:srgbClr val="FF0000"/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82" y="181453"/>
            <a:ext cx="7624273" cy="6474940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45691" y="4065814"/>
            <a:ext cx="7624273" cy="20410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dirty="0">
                <a:solidFill>
                  <a:srgbClr val="FF0000"/>
                </a:solidFill>
              </a:rPr>
              <a:t>2</a:t>
            </a:r>
            <a:r>
              <a:rPr lang="en-US" altLang="ko-KR" sz="1400" dirty="0" smtClean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45691" y="4278087"/>
            <a:ext cx="2664853" cy="20410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dirty="0" smtClean="0">
                <a:solidFill>
                  <a:srgbClr val="FF0000"/>
                </a:solidFill>
              </a:rPr>
              <a:t>3)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2756236" y="4269921"/>
            <a:ext cx="2419922" cy="20410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dirty="0">
                <a:solidFill>
                  <a:srgbClr val="FF0000"/>
                </a:solidFill>
              </a:rPr>
              <a:t>4</a:t>
            </a:r>
            <a:r>
              <a:rPr lang="en-US" altLang="ko-KR" sz="1400" dirty="0" smtClean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5176158" y="4269921"/>
            <a:ext cx="2493806" cy="20410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dirty="0">
                <a:solidFill>
                  <a:srgbClr val="FF0000"/>
                </a:solidFill>
              </a:rPr>
              <a:t>5</a:t>
            </a:r>
            <a:r>
              <a:rPr lang="en-US" altLang="ko-KR" sz="1400" dirty="0" smtClean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45690" y="4474029"/>
            <a:ext cx="2493161" cy="20410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dirty="0">
                <a:solidFill>
                  <a:srgbClr val="FF0000"/>
                </a:solidFill>
              </a:rPr>
              <a:t>6</a:t>
            </a:r>
            <a:r>
              <a:rPr lang="en-US" altLang="ko-KR" sz="1400" dirty="0" smtClean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1" name="직사각형 20"/>
          <p:cNvSpPr/>
          <p:nvPr/>
        </p:nvSpPr>
        <p:spPr>
          <a:xfrm>
            <a:off x="2633770" y="4482193"/>
            <a:ext cx="2325003" cy="20410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dirty="0" smtClean="0">
                <a:solidFill>
                  <a:srgbClr val="FF0000"/>
                </a:solidFill>
              </a:rPr>
              <a:t>7)</a:t>
            </a:r>
          </a:p>
        </p:txBody>
      </p:sp>
      <p:sp>
        <p:nvSpPr>
          <p:cNvPr id="23" name="직사각형 22"/>
          <p:cNvSpPr/>
          <p:nvPr/>
        </p:nvSpPr>
        <p:spPr>
          <a:xfrm>
            <a:off x="5053692" y="4474028"/>
            <a:ext cx="2016579" cy="20410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dirty="0">
                <a:solidFill>
                  <a:srgbClr val="FF0000"/>
                </a:solidFill>
              </a:rPr>
              <a:t>8</a:t>
            </a:r>
            <a:r>
              <a:rPr lang="en-US" altLang="ko-KR" sz="1400" dirty="0" smtClean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4" name="직사각형 23"/>
          <p:cNvSpPr/>
          <p:nvPr/>
        </p:nvSpPr>
        <p:spPr>
          <a:xfrm>
            <a:off x="137071" y="4669970"/>
            <a:ext cx="7532893" cy="59599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400" dirty="0" smtClean="0">
              <a:solidFill>
                <a:srgbClr val="FF0000"/>
              </a:solidFill>
            </a:endParaRPr>
          </a:p>
          <a:p>
            <a:r>
              <a:rPr lang="en-US" altLang="ko-KR" sz="1400" dirty="0">
                <a:solidFill>
                  <a:srgbClr val="FF0000"/>
                </a:solidFill>
              </a:rPr>
              <a:t>9</a:t>
            </a:r>
            <a:r>
              <a:rPr lang="en-US" altLang="ko-KR" sz="1400" dirty="0" smtClean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6" name="직사각형 25"/>
          <p:cNvSpPr/>
          <p:nvPr/>
        </p:nvSpPr>
        <p:spPr>
          <a:xfrm>
            <a:off x="131214" y="5279461"/>
            <a:ext cx="7538750" cy="40288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dirty="0" smtClean="0">
                <a:solidFill>
                  <a:srgbClr val="FF0000"/>
                </a:solidFill>
              </a:rPr>
              <a:t>10)</a:t>
            </a:r>
          </a:p>
        </p:txBody>
      </p:sp>
      <p:sp>
        <p:nvSpPr>
          <p:cNvPr id="27" name="직사각형 26"/>
          <p:cNvSpPr/>
          <p:nvPr/>
        </p:nvSpPr>
        <p:spPr>
          <a:xfrm>
            <a:off x="6572250" y="6283667"/>
            <a:ext cx="726621" cy="28858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dirty="0" smtClean="0">
                <a:solidFill>
                  <a:srgbClr val="FF0000"/>
                </a:solidFill>
              </a:rPr>
              <a:t>12)</a:t>
            </a:r>
          </a:p>
        </p:txBody>
      </p:sp>
      <p:sp>
        <p:nvSpPr>
          <p:cNvPr id="28" name="직사각형 27"/>
          <p:cNvSpPr/>
          <p:nvPr/>
        </p:nvSpPr>
        <p:spPr>
          <a:xfrm>
            <a:off x="5099957" y="3091763"/>
            <a:ext cx="726621" cy="28858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dirty="0" smtClean="0">
                <a:solidFill>
                  <a:srgbClr val="FF0000"/>
                </a:solidFill>
              </a:rPr>
              <a:t>13)</a:t>
            </a:r>
          </a:p>
        </p:txBody>
      </p:sp>
      <p:sp>
        <p:nvSpPr>
          <p:cNvPr id="29" name="직사각형 28"/>
          <p:cNvSpPr/>
          <p:nvPr/>
        </p:nvSpPr>
        <p:spPr>
          <a:xfrm>
            <a:off x="121929" y="6004498"/>
            <a:ext cx="1502764" cy="28858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dirty="0" smtClean="0">
                <a:solidFill>
                  <a:srgbClr val="FF0000"/>
                </a:solidFill>
              </a:rPr>
              <a:t>11)</a:t>
            </a: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3"/>
          <a:srcRect l="1716" r="18041" b="20881"/>
          <a:stretch/>
        </p:blipFill>
        <p:spPr>
          <a:xfrm>
            <a:off x="1641025" y="5968091"/>
            <a:ext cx="1485900" cy="37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566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</TotalTime>
  <Words>977</Words>
  <Application>Microsoft Office PowerPoint</Application>
  <PresentationFormat>와이드스크린</PresentationFormat>
  <Paragraphs>194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5" baseType="lpstr">
      <vt:lpstr>Noto Sans CJK KR Regular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uos</dc:creator>
  <cp:lastModifiedBy>uos</cp:lastModifiedBy>
  <cp:revision>33</cp:revision>
  <dcterms:created xsi:type="dcterms:W3CDTF">2023-09-22T08:19:29Z</dcterms:created>
  <dcterms:modified xsi:type="dcterms:W3CDTF">2024-03-20T07:07:18Z</dcterms:modified>
</cp:coreProperties>
</file>