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  <p:sldMasterId id="2147483682" r:id="rId3"/>
    <p:sldMasterId id="2147483720" r:id="rId4"/>
    <p:sldMasterId id="2147483781" r:id="rId5"/>
    <p:sldMasterId id="2147483793" r:id="rId6"/>
    <p:sldMasterId id="2147483805" r:id="rId7"/>
  </p:sldMasterIdLst>
  <p:notesMasterIdLst>
    <p:notesMasterId r:id="rId25"/>
  </p:notesMasterIdLst>
  <p:handoutMasterIdLst>
    <p:handoutMasterId r:id="rId26"/>
  </p:handoutMasterIdLst>
  <p:sldIdLst>
    <p:sldId id="429" r:id="rId8"/>
    <p:sldId id="950" r:id="rId9"/>
    <p:sldId id="951" r:id="rId10"/>
    <p:sldId id="952" r:id="rId11"/>
    <p:sldId id="953" r:id="rId12"/>
    <p:sldId id="954" r:id="rId13"/>
    <p:sldId id="955" r:id="rId14"/>
    <p:sldId id="956" r:id="rId15"/>
    <p:sldId id="957" r:id="rId16"/>
    <p:sldId id="958" r:id="rId17"/>
    <p:sldId id="959" r:id="rId18"/>
    <p:sldId id="960" r:id="rId19"/>
    <p:sldId id="961" r:id="rId20"/>
    <p:sldId id="962" r:id="rId21"/>
    <p:sldId id="963" r:id="rId22"/>
    <p:sldId id="970" r:id="rId23"/>
    <p:sldId id="971" r:id="rId24"/>
  </p:sldIdLst>
  <p:sldSz cx="9144000" cy="6858000" type="screen4x3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  <a:srgbClr val="000066"/>
    <a:srgbClr val="3333CC"/>
    <a:srgbClr val="3366CC"/>
    <a:srgbClr val="FFFF00"/>
    <a:srgbClr val="FFFFCC"/>
    <a:srgbClr val="FF3300"/>
    <a:srgbClr val="CCFFFF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57" autoAdjust="0"/>
    <p:restoredTop sz="96674" autoAdjust="0"/>
  </p:normalViewPr>
  <p:slideViewPr>
    <p:cSldViewPr>
      <p:cViewPr varScale="1">
        <p:scale>
          <a:sx n="97" d="100"/>
          <a:sy n="97" d="100"/>
        </p:scale>
        <p:origin x="-114" y="-360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2046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91227" tIns="45612" rIns="91227" bIns="456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91227" tIns="45612" rIns="91227" bIns="456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611D54E-DE1A-4BB1-B7B4-C41DCF8BB3EA}" type="datetimeFigureOut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91227" tIns="45612" rIns="91227" bIns="456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91227" tIns="45612" rIns="91227" bIns="456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5CAF08B-55DE-4FC5-9143-60D5DA5E71F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91328" tIns="45661" rIns="91328" bIns="456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91328" tIns="45661" rIns="91328" bIns="456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EB245FB-F73E-41D7-8917-DC511AB7FA59}" type="datetimeFigureOut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8" tIns="45661" rIns="91328" bIns="45661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64" y="4716947"/>
            <a:ext cx="5438748" cy="4467469"/>
          </a:xfrm>
          <a:prstGeom prst="rect">
            <a:avLst/>
          </a:prstGeom>
        </p:spPr>
        <p:txBody>
          <a:bodyPr vert="horz" lIns="91328" tIns="45661" rIns="91328" bIns="45661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91328" tIns="45661" rIns="91328" bIns="456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91328" tIns="45661" rIns="91328" bIns="456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541FF1A-61BE-499F-AE25-0D7FF4E754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950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015B6-F706-451E-BA6C-81B26FEEEA01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47104A-E270-4E4A-ACAA-A1E013B685E6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FECB3-7E49-4850-9A6B-D691F6E35113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1FF1A-61BE-499F-AE25-0D7FF4E754D5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455A-CE30-42BD-A116-AB4ABC3E1C82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C436-7E8B-4EEF-8455-85FE4A78672C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2A18-62F6-43F0-B1B8-EBB99AC457C5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4A21C-5CD2-4A4C-BBB0-CB550E1F715F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6AFFA-0908-498F-9DFB-DFB308AC1CF6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F1F2C0-2609-45D3-8F79-BD9AB8F4E8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660D0B-B52C-42AC-9BC1-842BC6FB22F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DA8D8F-C102-47EF-BE38-71569DC82F2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48326E-1101-46DF-9ED9-EEFBAD2EFF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11944E-CAB3-4962-8110-B89CBF5EF8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0" y="150017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6C14-6ACD-4D75-B4D7-1EA15888CD77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E7F488-08E5-47EC-8B08-994CA49BD3D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37CFAF-DF0F-4A51-AA2E-4333CC8BCA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B42B45-CCA3-4C86-AA90-41783FCC4F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01C4CF-8EAB-47BE-BE10-48422B63BB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093C4A-766A-4E7F-930D-0C0E172E90E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14315C-E4E9-46AF-97FF-F09A049CF0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C7157E-1749-49FF-AA83-2CEEE9C57D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FE61BC-AB15-44AB-8B3D-A8D6CD86877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7B91F6-C6D5-491C-8C85-A956B59155E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제목 및 텍스트/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6339EE-668E-4D9B-A7A5-B4F2581655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DD396-20B3-438C-8837-BEF4168651B5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12ACB-9ED5-447A-8CC2-89B9456EB3FC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48B4-F9AF-4D1B-8A56-83D132F69927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B3B5-C475-4757-BE7F-A407DCD9A631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0" y="150017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34CB3-F1F0-4197-B018-E66D36F74B21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EB56-CDDC-471F-9C8C-DD8AE28A5743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8A15-177A-41D7-8802-CA80C9AFF5B1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F367-20A6-4D9F-92D5-91CB58E3FC3D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1ED12-F347-4069-8489-3EF30C8B3620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52898-696A-42C5-A27B-DEB45799A302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E1F4-7C6D-4B0E-88C0-7FD7345FB152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89821-92FB-4F2D-B4C3-B1612B8365EE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FC29-C36D-4DBF-B0D4-8AF40DB9104F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4D76-395E-41CE-9075-C023813EA4ED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1362E-6B24-484F-9ACE-56F899DA42CD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261AF-5E16-445E-9338-12EF6013CE29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251F2E3-796F-4486-AE92-4778A49FA900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4CD2DCC-33F4-45A8-9346-98BA7C4EDF5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2055" name="Picture 6" descr="마스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슬라이드 번호 개체 틀 5"/>
          <p:cNvSpPr txBox="1">
            <a:spLocks/>
          </p:cNvSpPr>
          <p:nvPr/>
        </p:nvSpPr>
        <p:spPr>
          <a:xfrm>
            <a:off x="0" y="6530975"/>
            <a:ext cx="581025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58C923-168B-4A61-937E-02660561E184}" type="slidenum">
              <a:rPr kumimoji="0" lang="ko-KR" altLang="en-US"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5" r:id="rId1"/>
    <p:sldLayoutId id="2147485476" r:id="rId2"/>
    <p:sldLayoutId id="2147485477" r:id="rId3"/>
    <p:sldLayoutId id="2147485478" r:id="rId4"/>
    <p:sldLayoutId id="2147485479" r:id="rId5"/>
    <p:sldLayoutId id="2147485480" r:id="rId6"/>
    <p:sldLayoutId id="2147485481" r:id="rId7"/>
    <p:sldLayoutId id="2147485482" r:id="rId8"/>
    <p:sldLayoutId id="2147485483" r:id="rId9"/>
    <p:sldLayoutId id="2147485484" r:id="rId10"/>
    <p:sldLayoutId id="2147485485" r:id="rId11"/>
    <p:sldLayoutId id="2147485486" r:id="rId1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마스터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8910638" y="6659563"/>
            <a:ext cx="436562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B8CE040F-4DCF-455E-8314-F2E29A1D39EE}" type="slidenum">
              <a:rPr lang="ko-KR" altLang="en-US" sz="800">
                <a:solidFill>
                  <a:srgbClr val="FFFFFF"/>
                </a:solidFill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‹#›</a:t>
            </a:fld>
            <a:endParaRPr lang="en-US" altLang="ko-KR" sz="800">
              <a:solidFill>
                <a:srgbClr val="FFFFFF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1" r:id="rId1"/>
    <p:sldLayoutId id="2147485432" r:id="rId2"/>
    <p:sldLayoutId id="2147485433" r:id="rId3"/>
    <p:sldLayoutId id="2147485434" r:id="rId4"/>
    <p:sldLayoutId id="2147485435" r:id="rId5"/>
    <p:sldLayoutId id="2147485436" r:id="rId6"/>
    <p:sldLayoutId id="2147485437" r:id="rId7"/>
    <p:sldLayoutId id="2147485438" r:id="rId8"/>
    <p:sldLayoutId id="2147485439" r:id="rId9"/>
    <p:sldLayoutId id="2147485440" r:id="rId10"/>
    <p:sldLayoutId id="214748544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152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30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4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60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1313" indent="-34131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333" indent="-228576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85" indent="-228576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637" indent="-228576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788" indent="-228576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마스터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8910638" y="6659563"/>
            <a:ext cx="436562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15480026-6E7C-4DD5-A0C8-1445085113C0}" type="slidenum">
              <a:rPr lang="ko-KR" altLang="en-US" sz="800">
                <a:solidFill>
                  <a:srgbClr val="FFFFFF"/>
                </a:solidFill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‹#›</a:t>
            </a:fld>
            <a:endParaRPr lang="en-US" altLang="ko-KR" sz="800">
              <a:solidFill>
                <a:srgbClr val="FFFFFF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2" r:id="rId1"/>
    <p:sldLayoutId id="2147485443" r:id="rId2"/>
    <p:sldLayoutId id="2147485444" r:id="rId3"/>
    <p:sldLayoutId id="2147485445" r:id="rId4"/>
    <p:sldLayoutId id="2147485446" r:id="rId5"/>
    <p:sldLayoutId id="2147485447" r:id="rId6"/>
    <p:sldLayoutId id="2147485448" r:id="rId7"/>
    <p:sldLayoutId id="2147485449" r:id="rId8"/>
    <p:sldLayoutId id="2147485450" r:id="rId9"/>
    <p:sldLayoutId id="2147485451" r:id="rId10"/>
    <p:sldLayoutId id="214748545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1313" indent="-34131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0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2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4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6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08813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kumimoji="0" sz="12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fld id="{2FF2BD40-70FF-4401-9A9F-CC67467AADA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6147" name="Picture 7" descr="01_master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99" r:id="rId1"/>
    <p:sldLayoutId id="2147485500" r:id="rId2"/>
    <p:sldLayoutId id="2147485501" r:id="rId3"/>
    <p:sldLayoutId id="2147485502" r:id="rId4"/>
    <p:sldLayoutId id="2147485503" r:id="rId5"/>
    <p:sldLayoutId id="2147485504" r:id="rId6"/>
    <p:sldLayoutId id="2147485505" r:id="rId7"/>
    <p:sldLayoutId id="2147485506" r:id="rId8"/>
    <p:sldLayoutId id="2147485507" r:id="rId9"/>
    <p:sldLayoutId id="2147485508" r:id="rId10"/>
    <p:sldLayoutId id="2147485509" r:id="rId11"/>
    <p:sldLayoutId id="2147485510" r:id="rId12"/>
    <p:sldLayoutId id="2147485511" r:id="rId13"/>
    <p:sldLayoutId id="2147485512" r:id="rId14"/>
    <p:sldLayoutId id="2147485513" r:id="rId15"/>
    <p:sldLayoutId id="2147485514" r:id="rId16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fld id="{334553B3-82F5-4FAA-9A09-C56ED9C2742F}" type="datetime1">
              <a:rPr lang="ko-KR" altLang="en-US"/>
              <a:pPr>
                <a:defRPr/>
              </a:pPr>
              <a:t>2012-01-11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fld id="{206802C5-1E06-49C2-ABBD-766C5D2769C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9223" name="Picture 6" descr="마스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슬라이드 번호 개체 틀 5"/>
          <p:cNvSpPr txBox="1">
            <a:spLocks/>
          </p:cNvSpPr>
          <p:nvPr/>
        </p:nvSpPr>
        <p:spPr>
          <a:xfrm>
            <a:off x="0" y="6530975"/>
            <a:ext cx="581025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12C1151-06DC-4FE2-8C46-1BDB57D0D777}" type="slidenum">
              <a:rPr kumimoji="0" lang="ko-KR" altLang="en-US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9" r:id="rId1"/>
    <p:sldLayoutId id="2147485540" r:id="rId2"/>
    <p:sldLayoutId id="2147485541" r:id="rId3"/>
    <p:sldLayoutId id="2147485542" r:id="rId4"/>
    <p:sldLayoutId id="2147485543" r:id="rId5"/>
    <p:sldLayoutId id="2147485544" r:id="rId6"/>
    <p:sldLayoutId id="2147485545" r:id="rId7"/>
    <p:sldLayoutId id="2147485546" r:id="rId8"/>
    <p:sldLayoutId id="2147485547" r:id="rId9"/>
    <p:sldLayoutId id="2147485548" r:id="rId10"/>
    <p:sldLayoutId id="214748554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마스터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8910638" y="6659563"/>
            <a:ext cx="33655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4A60C594-6DE5-4647-98E7-68D1AAEEFA7E}" type="slidenum">
              <a:rPr lang="ko-KR" altLang="en-US" sz="800">
                <a:solidFill>
                  <a:srgbClr val="FFFFFF"/>
                </a:solidFill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‹#›</a:t>
            </a:fld>
            <a:endParaRPr lang="en-US" altLang="ko-KR" sz="800">
              <a:solidFill>
                <a:srgbClr val="FFFFFF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3" r:id="rId1"/>
    <p:sldLayoutId id="2147485454" r:id="rId2"/>
    <p:sldLayoutId id="2147485455" r:id="rId3"/>
    <p:sldLayoutId id="2147485456" r:id="rId4"/>
    <p:sldLayoutId id="2147485457" r:id="rId5"/>
    <p:sldLayoutId id="2147485458" r:id="rId6"/>
    <p:sldLayoutId id="2147485459" r:id="rId7"/>
    <p:sldLayoutId id="2147485460" r:id="rId8"/>
    <p:sldLayoutId id="2147485461" r:id="rId9"/>
    <p:sldLayoutId id="2147485462" r:id="rId10"/>
    <p:sldLayoutId id="214748546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152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30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4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60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1313" indent="-34131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333" indent="-228576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85" indent="-228576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637" indent="-228576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788" indent="-228576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마스터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8910638" y="6659563"/>
            <a:ext cx="33655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9A088EB7-17DF-4E54-97BB-01F03CF60C5F}" type="slidenum">
              <a:rPr lang="ko-KR" altLang="en-US" sz="800">
                <a:solidFill>
                  <a:srgbClr val="FFFFFF"/>
                </a:solidFill>
                <a:latin typeface="나눔고딕 ExtraBold" pitchFamily="50" charset="-127"/>
                <a:ea typeface="나눔고딕 ExtraBold" pitchFamily="50" charset="-127"/>
              </a:rPr>
              <a:pPr>
                <a:defRPr/>
              </a:pPr>
              <a:t>‹#›</a:t>
            </a:fld>
            <a:endParaRPr lang="en-US" altLang="ko-KR" sz="800">
              <a:solidFill>
                <a:srgbClr val="FFFFFF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4" r:id="rId1"/>
    <p:sldLayoutId id="2147485465" r:id="rId2"/>
    <p:sldLayoutId id="2147485466" r:id="rId3"/>
    <p:sldLayoutId id="2147485467" r:id="rId4"/>
    <p:sldLayoutId id="2147485468" r:id="rId5"/>
    <p:sldLayoutId id="2147485469" r:id="rId6"/>
    <p:sldLayoutId id="2147485470" r:id="rId7"/>
    <p:sldLayoutId id="2147485471" r:id="rId8"/>
    <p:sldLayoutId id="2147485472" r:id="rId9"/>
    <p:sldLayoutId id="2147485473" r:id="rId10"/>
    <p:sldLayoutId id="214748547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152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30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4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60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1313" indent="-34131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333" indent="-228576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85" indent="-228576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637" indent="-228576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788" indent="-228576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7" descr="표지임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-7938"/>
            <a:ext cx="9170988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516688" y="2708275"/>
            <a:ext cx="2379662" cy="2349500"/>
            <a:chOff x="4150" y="0"/>
            <a:chExt cx="1499" cy="1480"/>
          </a:xfrm>
        </p:grpSpPr>
        <p:pic>
          <p:nvPicPr>
            <p:cNvPr id="102407" name="Picture 21" descr="별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150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08" name="Picture 22" descr="별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659" y="310"/>
              <a:ext cx="398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09" name="Picture 23" descr="별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5388" y="451"/>
              <a:ext cx="26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10" name="Picture 24" descr="별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706" y="1219"/>
              <a:ext cx="26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직사각형 10"/>
          <p:cNvSpPr/>
          <p:nvPr/>
        </p:nvSpPr>
        <p:spPr>
          <a:xfrm>
            <a:off x="6572265" y="3068960"/>
            <a:ext cx="2392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2012</a:t>
            </a:r>
            <a:endParaRPr kumimoji="0" lang="en-US" altLang="ko-KR" sz="2800" b="1" dirty="0">
              <a:ln w="12700">
                <a:solidFill>
                  <a:srgbClr val="FF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48482" y="1415678"/>
            <a:ext cx="8643998" cy="107721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20400000" lon="0" rev="0"/>
            </a:camera>
            <a:lightRig rig="twoPt" dir="t"/>
          </a:scene3d>
          <a:sp3d extrusionH="127000" contourW="12700">
            <a:bevelT w="50800" h="50800" prst="angle"/>
            <a:bevelB w="50800" h="50800" prst="angle"/>
            <a:extrusionClr>
              <a:schemeClr val="tx2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altLang="ko-KR" sz="4000" b="1" spc="15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①. </a:t>
            </a:r>
            <a:r>
              <a:rPr lang="ko-KR" altLang="en-US" sz="4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정부 </a:t>
            </a:r>
            <a:r>
              <a:rPr lang="en-US" altLang="ko-KR" sz="4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R&amp;D</a:t>
            </a:r>
            <a:r>
              <a:rPr lang="ko-KR" altLang="en-US" sz="4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사업 주요 핵심 안내</a:t>
            </a:r>
            <a:endParaRPr lang="en-US" altLang="ko-KR" sz="40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en-US" altLang="ko-KR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신청자격</a:t>
            </a:r>
            <a:r>
              <a:rPr lang="en-US" altLang="ko-KR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지원조건</a:t>
            </a:r>
            <a:r>
              <a:rPr lang="en-US" altLang="ko-KR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우대 및 감정사항 등</a:t>
            </a:r>
            <a:r>
              <a:rPr lang="en-US" altLang="ko-KR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8"/>
          <p:cNvGrpSpPr>
            <a:grpSpLocks/>
          </p:cNvGrpSpPr>
          <p:nvPr/>
        </p:nvGrpSpPr>
        <p:grpSpPr bwMode="auto">
          <a:xfrm>
            <a:off x="468313" y="1519238"/>
            <a:ext cx="8280400" cy="4752975"/>
            <a:chOff x="2835" y="1525"/>
            <a:chExt cx="2677" cy="1171"/>
          </a:xfrm>
        </p:grpSpPr>
        <p:pic>
          <p:nvPicPr>
            <p:cNvPr id="131097" name="Picture 6" descr="3"/>
            <p:cNvPicPr>
              <a:picLocks noChangeAspect="1" noChangeArrowheads="1"/>
            </p:cNvPicPr>
            <p:nvPr/>
          </p:nvPicPr>
          <p:blipFill>
            <a:blip r:embed="rId3" cstate="print"/>
            <a:srcRect t="49240"/>
            <a:stretch>
              <a:fillRect/>
            </a:stretch>
          </p:blipFill>
          <p:spPr bwMode="auto">
            <a:xfrm rot="10800000">
              <a:off x="2835" y="1525"/>
              <a:ext cx="267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098" name="Picture 6" descr="3"/>
            <p:cNvPicPr>
              <a:picLocks noChangeAspect="1" noChangeArrowheads="1"/>
            </p:cNvPicPr>
            <p:nvPr/>
          </p:nvPicPr>
          <p:blipFill>
            <a:blip r:embed="rId3" cstate="print"/>
            <a:srcRect t="49240"/>
            <a:stretch>
              <a:fillRect/>
            </a:stretch>
          </p:blipFill>
          <p:spPr bwMode="auto">
            <a:xfrm rot="10800000" flipV="1">
              <a:off x="2835" y="2087"/>
              <a:ext cx="2677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76146" y="848325"/>
            <a:ext cx="778674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7. </a:t>
            </a:r>
            <a:r>
              <a:rPr kumimoji="0" lang="ko-KR" altLang="en-US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사업비의 산정</a:t>
            </a: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(2/2)</a:t>
            </a:r>
            <a:endParaRPr kumimoji="0" lang="ko-KR" altLang="en-US" sz="2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15963" y="1836738"/>
          <a:ext cx="7816924" cy="3797314"/>
        </p:xfrm>
        <a:graphic>
          <a:graphicData uri="http://schemas.openxmlformats.org/drawingml/2006/table">
            <a:tbl>
              <a:tblPr/>
              <a:tblGrid>
                <a:gridCol w="1169140"/>
                <a:gridCol w="1388165"/>
                <a:gridCol w="5259619"/>
              </a:tblGrid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사용 용도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866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간접비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간접비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인력지원에 관한 경비 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행정지원인건비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공통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지원경비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비영리기관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연구실안전관리 및 보안교육비 등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성과활용에 관한 경비 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kumimoji="0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홍보비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지식재산권 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출원경비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등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144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위탁연구개발비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위탁연구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개발비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사업비의 일부를 외부기관에 용역 및 위탁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인건비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직접비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간접비로 </a:t>
                      </a:r>
                      <a:r>
                        <a:rPr kumimoji="0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계상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인건비와 직접비의 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10%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  <p:sp>
        <p:nvSpPr>
          <p:cNvPr id="131095" name="직사각형 9"/>
          <p:cNvSpPr>
            <a:spLocks noChangeArrowheads="1"/>
          </p:cNvSpPr>
          <p:nvPr/>
        </p:nvSpPr>
        <p:spPr bwMode="auto">
          <a:xfrm>
            <a:off x="674688" y="5661025"/>
            <a:ext cx="799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160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위탁연구개발비는 수행기관이 과제 목표 달성을 위하여 외부기관에 위탁하는 비용</a:t>
            </a:r>
            <a:endParaRPr lang="ko-KR" altLang="en-US" sz="16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8"/>
          <p:cNvGrpSpPr>
            <a:grpSpLocks/>
          </p:cNvGrpSpPr>
          <p:nvPr/>
        </p:nvGrpSpPr>
        <p:grpSpPr bwMode="auto">
          <a:xfrm>
            <a:off x="358775" y="1519238"/>
            <a:ext cx="8534400" cy="4862512"/>
            <a:chOff x="2835" y="1525"/>
            <a:chExt cx="2677" cy="1171"/>
          </a:xfrm>
        </p:grpSpPr>
        <p:pic>
          <p:nvPicPr>
            <p:cNvPr id="132103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>
              <a:off x="2835" y="1525"/>
              <a:ext cx="267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04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 flipV="1">
              <a:off x="2835" y="2087"/>
              <a:ext cx="2677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76146" y="848325"/>
            <a:ext cx="778674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8. </a:t>
            </a:r>
            <a:r>
              <a:rPr kumimoji="0" lang="ko-KR" altLang="en-US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평가기준</a:t>
            </a: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(1/2)</a:t>
            </a:r>
            <a:endParaRPr kumimoji="0" lang="ko-KR" altLang="en-US" sz="2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9" name="Group 153"/>
          <p:cNvGraphicFramePr>
            <a:graphicFrameLocks noGrp="1"/>
          </p:cNvGraphicFramePr>
          <p:nvPr/>
        </p:nvGraphicFramePr>
        <p:xfrm>
          <a:off x="558403" y="1709434"/>
          <a:ext cx="8143931" cy="4377667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015139"/>
                <a:gridCol w="2016224"/>
                <a:gridCol w="5112568"/>
              </a:tblGrid>
              <a:tr h="358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평가항목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세부항목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평가지표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8701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기술성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및 개발 능력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(70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사전 준비성 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(10)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특허 조사</a:t>
                      </a:r>
                      <a:r>
                        <a:rPr kumimoji="1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 개발 여부 등 사전 조사 및 준비가 충분한가</a:t>
                      </a:r>
                      <a:r>
                        <a:rPr kumimoji="1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?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6149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계획의 구체성과 타당성 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(10)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목표 달성을 위해 제시하고 있는 기술적 해결 방법이 타당</a:t>
                      </a:r>
                      <a:endParaRPr kumimoji="1" lang="en-US" altLang="ko-KR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kumimoji="1" lang="ko-KR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한가</a:t>
                      </a:r>
                      <a:r>
                        <a:rPr kumimoji="1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?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198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개발 목표의 적정성과 명확성 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동 사업의 목적과 부합하는가</a:t>
                      </a:r>
                      <a:r>
                        <a:rPr kumimoji="1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?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기술적 수준과 목표가 적정하고 목표 달성 정도를 명확히 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측정할 수 있는가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614916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기술의 혁신성과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차별성 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개발기술이 국내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·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외 기존 기술과 비교한 연구 내용 및 범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/>
                        <a:ea typeface="HY헤드라인M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  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위의 혁신성과 차별성은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?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614916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기술개발 추진전략 및 체계의 적정성 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연구 방법의 구체성 및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타장성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연구단계별 연계성 및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적합성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신청 연구비 및 기간의 적정 여부 등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6149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총괄책임자 및 연구팀 능력 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총괄책임자의 해당 분야 기술개발 및 실용화 실적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연구팀 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운영 능력과 참여인력의 역할 분담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전공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구성의 적절성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80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기술적 파급 효과 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당해 기술의 향상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타 기술의 발전 등 산업 발전에의 효과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8"/>
          <p:cNvGrpSpPr>
            <a:grpSpLocks/>
          </p:cNvGrpSpPr>
          <p:nvPr/>
        </p:nvGrpSpPr>
        <p:grpSpPr bwMode="auto">
          <a:xfrm>
            <a:off x="358775" y="1519238"/>
            <a:ext cx="8534400" cy="4646612"/>
            <a:chOff x="2835" y="1525"/>
            <a:chExt cx="2677" cy="1171"/>
          </a:xfrm>
        </p:grpSpPr>
        <p:pic>
          <p:nvPicPr>
            <p:cNvPr id="133128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>
              <a:off x="2835" y="1525"/>
              <a:ext cx="267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29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 flipV="1">
              <a:off x="2835" y="2087"/>
              <a:ext cx="2677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76146" y="848325"/>
            <a:ext cx="778674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8. </a:t>
            </a:r>
            <a:r>
              <a:rPr kumimoji="0" lang="ko-KR" altLang="en-US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평가기준</a:t>
            </a: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(2/2)</a:t>
            </a:r>
            <a:endParaRPr kumimoji="0" lang="ko-KR" altLang="en-US" sz="2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0" name="Group 153"/>
          <p:cNvGraphicFramePr>
            <a:graphicFrameLocks noGrp="1"/>
          </p:cNvGraphicFramePr>
          <p:nvPr/>
        </p:nvGraphicFramePr>
        <p:xfrm>
          <a:off x="617032" y="1710357"/>
          <a:ext cx="8059424" cy="3489965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048770"/>
                <a:gridCol w="1728192"/>
                <a:gridCol w="5282462"/>
              </a:tblGrid>
              <a:tr h="502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평가항목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세부항목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평가지표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8652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경제성 및 사업화</a:t>
                      </a:r>
                      <a:endParaRPr kumimoji="1" lang="en-US" altLang="ko-KR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가능성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(30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실용화 가능성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개발 결과의 실용화 단계 진입 가능성 및 수준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805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시장 진입 가능성 및 성장성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개발 결과의 상업화 소요 기간 및 난이도를 고려 시 시장 진입 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가능성 및 시장 규모에 따른 향후 성장성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2203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경제성 및 시장에 미치는 파급 효과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미래형 산업 여부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시장 창출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매출 발생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수입 대체 및 수출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효과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수입 단기 인하 효과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고용 창출 효과 등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33126" name="직사각형 10"/>
          <p:cNvSpPr>
            <a:spLocks noChangeArrowheads="1"/>
          </p:cNvSpPr>
          <p:nvPr/>
        </p:nvSpPr>
        <p:spPr bwMode="auto">
          <a:xfrm>
            <a:off x="611188" y="5300663"/>
            <a:ext cx="81454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160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평가기준은 세부사업별 특성에 따라 차이가 있으며</a:t>
            </a:r>
            <a:r>
              <a:rPr lang="en-US" altLang="ko-KR" sz="160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세부 항목 등은 사업시행 공고시 </a:t>
            </a:r>
            <a:endParaRPr lang="en-US" altLang="ko-KR" sz="160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160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60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별도로 정함</a:t>
            </a:r>
            <a:endParaRPr lang="ko-KR" altLang="en-US" sz="16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8"/>
          <p:cNvGrpSpPr>
            <a:grpSpLocks/>
          </p:cNvGrpSpPr>
          <p:nvPr/>
        </p:nvGrpSpPr>
        <p:grpSpPr bwMode="auto">
          <a:xfrm>
            <a:off x="358775" y="1519238"/>
            <a:ext cx="8631238" cy="4430712"/>
            <a:chOff x="2835" y="1525"/>
            <a:chExt cx="2677" cy="1171"/>
          </a:xfrm>
        </p:grpSpPr>
        <p:pic>
          <p:nvPicPr>
            <p:cNvPr id="134151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>
              <a:off x="2835" y="1525"/>
              <a:ext cx="267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52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 flipV="1">
              <a:off x="2835" y="2087"/>
              <a:ext cx="2677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76146" y="848325"/>
            <a:ext cx="778674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9. </a:t>
            </a:r>
            <a:r>
              <a:rPr kumimoji="0" lang="ko-KR" altLang="en-US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기술개발 성과물</a:t>
            </a:r>
          </a:p>
        </p:txBody>
      </p:sp>
      <p:sp>
        <p:nvSpPr>
          <p:cNvPr id="134149" name="직사각형 11"/>
          <p:cNvSpPr>
            <a:spLocks noChangeArrowheads="1"/>
          </p:cNvSpPr>
          <p:nvPr/>
        </p:nvSpPr>
        <p:spPr bwMode="auto">
          <a:xfrm>
            <a:off x="755650" y="1971646"/>
            <a:ext cx="7777163" cy="35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30000"/>
              </a:lnSpc>
              <a:spcBef>
                <a:spcPct val="110000"/>
              </a:spcBef>
              <a:buFont typeface="Wingdings" pitchFamily="2" charset="2"/>
              <a:buNone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유형적 성과물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연구기자재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연구시설 및 시작품 등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30000"/>
              </a:lnSpc>
              <a:spcBef>
                <a:spcPct val="110000"/>
              </a:spcBef>
              <a:buFont typeface="Wingdings" pitchFamily="2" charset="2"/>
              <a:buNone/>
            </a:pPr>
            <a:r>
              <a:rPr lang="en-US" altLang="ko-KR" sz="2000" dirty="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en-US" altLang="ko-KR" sz="2000" dirty="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주관기관 소유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이나 </a:t>
            </a:r>
            <a:r>
              <a:rPr lang="ko-KR" altLang="en-US" sz="20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협약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에 따라</a:t>
            </a:r>
            <a:r>
              <a:rPr lang="ko-KR" altLang="en-US" sz="2000" dirty="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참여기관이 소유 가능</a:t>
            </a:r>
            <a:endParaRPr lang="en-US" altLang="ko-KR" sz="200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30000"/>
              </a:lnSpc>
              <a:spcBef>
                <a:spcPct val="110000"/>
              </a:spcBef>
              <a:buFont typeface="Wingdings" pitchFamily="2" charset="2"/>
              <a:buNone/>
            </a:pPr>
            <a:endParaRPr lang="en-US" altLang="ko-KR" sz="8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30000"/>
              </a:lnSpc>
              <a:spcBef>
                <a:spcPct val="110000"/>
              </a:spcBef>
              <a:buFont typeface="Wingdings" pitchFamily="2" charset="2"/>
              <a:buNone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무형적 성과물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지식재산권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보고서의 판권 등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30000"/>
              </a:lnSpc>
              <a:spcBef>
                <a:spcPct val="110000"/>
              </a:spcBef>
              <a:buFont typeface="Wingdings" pitchFamily="2" charset="2"/>
              <a:buNone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0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주관기관 소유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이나</a:t>
            </a:r>
            <a:r>
              <a:rPr lang="ko-KR" altLang="en-US" sz="20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협약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에 따라</a:t>
            </a:r>
            <a:r>
              <a:rPr lang="ko-KR" altLang="en-US" sz="20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참여기관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이</a:t>
            </a:r>
            <a:r>
              <a:rPr lang="ko-KR" altLang="en-US" sz="20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공동소유 가능</a:t>
            </a:r>
            <a:endParaRPr lang="en-US" altLang="ko-KR" sz="200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30000"/>
              </a:lnSpc>
              <a:spcBef>
                <a:spcPct val="110000"/>
              </a:spcBef>
              <a:buFont typeface="Wingdings" pitchFamily="2" charset="2"/>
              <a:buNone/>
            </a:pPr>
            <a:r>
              <a:rPr lang="en-US" altLang="ko-KR" sz="20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발명자 귀속의 원칙에 따라 </a:t>
            </a:r>
            <a:r>
              <a:rPr lang="ko-KR" altLang="en-US" b="1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정부지분에 대한 소유권을 삭제</a:t>
            </a:r>
            <a:endParaRPr lang="en-US" altLang="ko-KR" b="1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30000"/>
              </a:lnSpc>
              <a:spcBef>
                <a:spcPct val="110000"/>
              </a:spcBef>
            </a:pPr>
            <a:endParaRPr lang="en-US" altLang="ko-KR" sz="8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30000"/>
              </a:lnSpc>
              <a:spcBef>
                <a:spcPct val="110000"/>
              </a:spcBef>
              <a:buFont typeface="Wingdings" pitchFamily="2" charset="2"/>
              <a:buNone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연구 장비의 관리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30000"/>
              </a:lnSpc>
              <a:spcBef>
                <a:spcPct val="110000"/>
              </a:spcBef>
              <a:buFont typeface="Wingdings" pitchFamily="2" charset="2"/>
              <a:buNone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en-US" altLang="ko-KR" sz="20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000" dirty="0" err="1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천만원</a:t>
            </a:r>
            <a:r>
              <a:rPr lang="ko-KR" altLang="en-US" sz="20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이상의 장비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또는</a:t>
            </a:r>
            <a:r>
              <a:rPr lang="ko-KR" altLang="en-US" sz="2000" dirty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공동활용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이 가능한 장비는 취득 후 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30000"/>
              </a:lnSpc>
              <a:spcBef>
                <a:spcPct val="110000"/>
              </a:spcBef>
              <a:buFont typeface="Wingdings" pitchFamily="2" charset="2"/>
              <a:buNone/>
            </a:pPr>
            <a:r>
              <a:rPr lang="en-US" altLang="ko-KR" sz="2000" dirty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20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0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일 이내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에</a:t>
            </a:r>
            <a:r>
              <a:rPr lang="ko-KR" altLang="en-US" sz="2000" dirty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사업정보시스템에 입력</a:t>
            </a:r>
            <a:endParaRPr lang="en-US" altLang="ko-KR" sz="200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8"/>
          <p:cNvGrpSpPr>
            <a:grpSpLocks/>
          </p:cNvGrpSpPr>
          <p:nvPr/>
        </p:nvGrpSpPr>
        <p:grpSpPr bwMode="auto">
          <a:xfrm>
            <a:off x="358775" y="1519238"/>
            <a:ext cx="8631238" cy="4286250"/>
            <a:chOff x="2835" y="1525"/>
            <a:chExt cx="2677" cy="1171"/>
          </a:xfrm>
        </p:grpSpPr>
        <p:pic>
          <p:nvPicPr>
            <p:cNvPr id="135178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>
              <a:off x="2835" y="1525"/>
              <a:ext cx="267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179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 flipV="1">
              <a:off x="2835" y="2087"/>
              <a:ext cx="2677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76146" y="848325"/>
            <a:ext cx="778674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10. </a:t>
            </a:r>
            <a:r>
              <a:rPr kumimoji="0" lang="ko-KR" altLang="en-US" sz="2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기술료</a:t>
            </a: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(1/2)</a:t>
            </a:r>
            <a:endParaRPr kumimoji="0" lang="ko-KR" altLang="en-US" sz="2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685800" y="1781175"/>
            <a:ext cx="7200900" cy="57943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round/>
            <a:headEnd/>
            <a:tailEnd/>
          </a:ln>
          <a:effectLst>
            <a:outerShdw dist="101600" dir="2400000" algn="ctr" rotWithShape="0">
              <a:srgbClr val="000000">
                <a:alpha val="50000"/>
              </a:srgbClr>
            </a:outerShdw>
          </a:effectLst>
        </p:spPr>
        <p:txBody>
          <a:bodyPr wrap="none" lIns="252000" tIns="0" bIns="0" anchor="ctr"/>
          <a:lstStyle/>
          <a:p>
            <a:pPr>
              <a:lnSpc>
                <a:spcPct val="135000"/>
              </a:lnSpc>
              <a:defRPr/>
            </a:pPr>
            <a:r>
              <a:rPr lang="ko-KR" altLang="en-US" sz="2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</a:t>
            </a:r>
            <a:r>
              <a:rPr lang="en-US" altLang="ko-KR" sz="2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개발결과가 </a:t>
            </a:r>
            <a:r>
              <a:rPr lang="ko-KR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우수</a:t>
            </a:r>
            <a:r>
              <a:rPr lang="en-US" altLang="ko-K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보통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으로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평가된 경우</a:t>
            </a:r>
            <a:endParaRPr lang="en-US" altLang="ko-KR" sz="24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5174" name="직사각형 12"/>
          <p:cNvSpPr>
            <a:spLocks noChangeArrowheads="1"/>
          </p:cNvSpPr>
          <p:nvPr/>
        </p:nvSpPr>
        <p:spPr bwMode="auto">
          <a:xfrm>
            <a:off x="1006475" y="2576513"/>
            <a:ext cx="76787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just">
              <a:lnSpc>
                <a:spcPts val="2000"/>
              </a:lnSpc>
              <a:spcBef>
                <a:spcPct val="50000"/>
              </a:spcBef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주관기관이 </a:t>
            </a:r>
            <a:r>
              <a:rPr lang="ko-KR" altLang="en-US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영리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일 경우 전담기관에 </a:t>
            </a:r>
            <a:r>
              <a:rPr lang="ko-KR" altLang="en-US" sz="200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정액기술료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납부</a:t>
            </a:r>
            <a:r>
              <a:rPr lang="en-US" altLang="ko-KR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(20~40%)</a:t>
            </a:r>
          </a:p>
          <a:p>
            <a:pPr algn="just">
              <a:lnSpc>
                <a:spcPts val="2000"/>
              </a:lnSpc>
              <a:spcBef>
                <a:spcPct val="50000"/>
              </a:spcBef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주관기관이</a:t>
            </a:r>
            <a:r>
              <a:rPr lang="ko-KR" altLang="en-US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비영리일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경우 주관기관에 </a:t>
            </a:r>
            <a:r>
              <a:rPr lang="ko-KR" altLang="en-US" sz="200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경상기술료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납부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algn="just">
              <a:lnSpc>
                <a:spcPts val="2000"/>
              </a:lnSpc>
              <a:spcBef>
                <a:spcPct val="50000"/>
              </a:spcBef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매출액 </a:t>
            </a:r>
            <a:r>
              <a:rPr lang="en-US" altLang="ko-KR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5% </a:t>
            </a:r>
            <a:r>
              <a:rPr lang="ko-KR" altLang="en-US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이내</a:t>
            </a:r>
            <a:r>
              <a:rPr lang="en-US" altLang="ko-KR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 7~10</a:t>
            </a:r>
            <a:r>
              <a:rPr lang="ko-KR" altLang="en-US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이내</a:t>
            </a:r>
            <a:r>
              <a:rPr lang="en-US" altLang="ko-KR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rgbClr val="0000FF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84213" y="3895725"/>
            <a:ext cx="7200900" cy="57943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round/>
            <a:headEnd/>
            <a:tailEnd/>
          </a:ln>
          <a:effectLst>
            <a:outerShdw dist="101600" dir="2400000" algn="ctr" rotWithShape="0">
              <a:srgbClr val="000000">
                <a:alpha val="50000"/>
              </a:srgbClr>
            </a:outerShdw>
          </a:effectLst>
        </p:spPr>
        <p:txBody>
          <a:bodyPr wrap="none" lIns="252000" tIns="0" rIns="72000" bIns="0" anchor="ctr"/>
          <a:lstStyle/>
          <a:p>
            <a:pPr>
              <a:lnSpc>
                <a:spcPct val="135000"/>
              </a:lnSpc>
              <a:defRPr/>
            </a:pPr>
            <a:r>
              <a:rPr lang="ko-KR" altLang="en-US" sz="2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</a:t>
            </a:r>
            <a:r>
              <a:rPr lang="en-US" altLang="ko-KR" sz="2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개발결과가 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실패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로 평가된 경우</a:t>
            </a:r>
            <a:endParaRPr lang="en-US" altLang="ko-KR" sz="24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5176" name="직사각형 14"/>
          <p:cNvSpPr>
            <a:spLocks noChangeArrowheads="1"/>
          </p:cNvSpPr>
          <p:nvPr/>
        </p:nvSpPr>
        <p:spPr bwMode="auto">
          <a:xfrm>
            <a:off x="1000125" y="4668838"/>
            <a:ext cx="684053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just">
              <a:lnSpc>
                <a:spcPts val="2000"/>
              </a:lnSpc>
              <a:spcBef>
                <a:spcPct val="50000"/>
              </a:spcBef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성실히 연구수행 하였으나 실패할 경우 </a:t>
            </a:r>
            <a:r>
              <a:rPr lang="ko-KR" altLang="en-US" sz="2000" dirty="0" err="1">
                <a:latin typeface="HY헤드라인M" pitchFamily="18" charset="-127"/>
                <a:ea typeface="HY헤드라인M" pitchFamily="18" charset="-127"/>
              </a:rPr>
              <a:t>기술료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면제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algn="just">
              <a:lnSpc>
                <a:spcPts val="2000"/>
              </a:lnSpc>
              <a:spcBef>
                <a:spcPct val="50000"/>
              </a:spcBef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참여제한 등의 제재와 정부출연금 환수조치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등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8"/>
          <p:cNvGrpSpPr>
            <a:grpSpLocks/>
          </p:cNvGrpSpPr>
          <p:nvPr/>
        </p:nvGrpSpPr>
        <p:grpSpPr bwMode="auto">
          <a:xfrm>
            <a:off x="358775" y="1412875"/>
            <a:ext cx="8631238" cy="5184775"/>
            <a:chOff x="2835" y="1525"/>
            <a:chExt cx="2677" cy="1171"/>
          </a:xfrm>
        </p:grpSpPr>
        <p:pic>
          <p:nvPicPr>
            <p:cNvPr id="136232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>
              <a:off x="2835" y="1525"/>
              <a:ext cx="267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233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 flipV="1">
              <a:off x="2835" y="2087"/>
              <a:ext cx="2677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76146" y="848325"/>
            <a:ext cx="778674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10. </a:t>
            </a:r>
            <a:r>
              <a:rPr kumimoji="0" lang="ko-KR" altLang="en-US" sz="2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기술료</a:t>
            </a: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(2/2)</a:t>
            </a:r>
            <a:endParaRPr kumimoji="0" lang="ko-KR" altLang="en-US" sz="2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gray">
          <a:xfrm>
            <a:off x="0" y="2227263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gray">
          <a:xfrm>
            <a:off x="0" y="2071688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gray">
          <a:xfrm>
            <a:off x="0" y="2071688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gray">
          <a:xfrm>
            <a:off x="0" y="3149600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Group 138"/>
          <p:cNvGraphicFramePr>
            <a:graphicFrameLocks noGrp="1"/>
          </p:cNvGraphicFramePr>
          <p:nvPr/>
        </p:nvGraphicFramePr>
        <p:xfrm>
          <a:off x="857250" y="2206625"/>
          <a:ext cx="7572428" cy="1463040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3744022"/>
                <a:gridCol w="3828406"/>
              </a:tblGrid>
              <a:tr h="15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주관기관 유형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정액기술료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172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대기업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정부출연금의 </a:t>
                      </a:r>
                      <a:r>
                        <a:rPr kumimoji="1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40%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2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중견기업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정부출연금의 </a:t>
                      </a:r>
                      <a:r>
                        <a:rPr kumimoji="1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30%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6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중소기업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정부출연금의 </a:t>
                      </a:r>
                      <a:r>
                        <a:rPr kumimoji="1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20%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2" name="Group 138"/>
          <p:cNvGraphicFramePr>
            <a:graphicFrameLocks noGrp="1"/>
          </p:cNvGraphicFramePr>
          <p:nvPr/>
        </p:nvGraphicFramePr>
        <p:xfrm>
          <a:off x="857250" y="4833938"/>
          <a:ext cx="7572428" cy="1463040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3744022"/>
                <a:gridCol w="3828406"/>
              </a:tblGrid>
              <a:tr h="15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실시기업 유형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경상기술료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2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대기업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매출액의  </a:t>
                      </a:r>
                      <a:r>
                        <a:rPr kumimoji="1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5% </a:t>
                      </a:r>
                      <a:r>
                        <a:rPr kumimoji="1" lang="ko-K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이내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2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중견기업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매출액의  </a:t>
                      </a:r>
                      <a:r>
                        <a:rPr kumimoji="1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3.75% </a:t>
                      </a:r>
                      <a:r>
                        <a:rPr kumimoji="1" lang="ko-K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이내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6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중소기업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매출액의  </a:t>
                      </a:r>
                      <a:r>
                        <a:rPr kumimoji="1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2.5% </a:t>
                      </a:r>
                      <a:r>
                        <a:rPr kumimoji="1" lang="ko-K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이내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36227" name="Rectangle 5"/>
          <p:cNvSpPr>
            <a:spLocks noChangeArrowheads="1"/>
          </p:cNvSpPr>
          <p:nvPr/>
        </p:nvSpPr>
        <p:spPr bwMode="auto">
          <a:xfrm>
            <a:off x="755650" y="1639888"/>
            <a:ext cx="3683000" cy="3603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anchor="ctr"/>
          <a:lstStyle/>
          <a:p>
            <a:r>
              <a:rPr lang="en-US" altLang="ko-KR" sz="2400"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sz="2400">
                <a:latin typeface="HY헤드라인M" pitchFamily="18" charset="-127"/>
                <a:ea typeface="HY헤드라인M" pitchFamily="18" charset="-127"/>
              </a:rPr>
              <a:t>주관기관 영리법인인 경우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gray">
          <a:xfrm>
            <a:off x="0" y="2463800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229" name="Rectangle 5"/>
          <p:cNvSpPr>
            <a:spLocks noChangeArrowheads="1"/>
          </p:cNvSpPr>
          <p:nvPr/>
        </p:nvSpPr>
        <p:spPr bwMode="auto">
          <a:xfrm>
            <a:off x="785813" y="4230688"/>
            <a:ext cx="3683000" cy="3603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anchor="ctr"/>
          <a:lstStyle/>
          <a:p>
            <a:r>
              <a:rPr lang="en-US" altLang="ko-KR" sz="2400"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sz="2400">
                <a:latin typeface="HY헤드라인M" pitchFamily="18" charset="-127"/>
                <a:ea typeface="HY헤드라인M" pitchFamily="18" charset="-127"/>
              </a:rPr>
              <a:t>주관기관 비영리법인인 경우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5813" y="3741738"/>
            <a:ext cx="7929562" cy="661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6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1600" spc="-19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중견기업 </a:t>
            </a:r>
            <a:r>
              <a:rPr lang="en-US" altLang="ko-KR" sz="1600" spc="-19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600" spc="-19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근로자 </a:t>
            </a:r>
            <a:r>
              <a:rPr lang="en-US" altLang="ko-KR" sz="1600" spc="-19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600" spc="-19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천명 미만</a:t>
            </a:r>
            <a:r>
              <a:rPr lang="en-US" altLang="ko-KR" sz="1600" spc="-19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spc="-19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자산총액 </a:t>
            </a:r>
            <a:r>
              <a:rPr lang="en-US" altLang="ko-KR" sz="1600" spc="-19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1600" spc="-19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천억원</a:t>
            </a:r>
            <a:r>
              <a:rPr lang="ko-KR" altLang="en-US" sz="1600" spc="-19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미만 기업 </a:t>
            </a:r>
            <a:r>
              <a:rPr lang="en-US" altLang="ko-KR" sz="1600" spc="-19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spc="-19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단 출자총액제한 소속기업 제외</a:t>
            </a:r>
            <a:r>
              <a:rPr lang="en-US" altLang="ko-KR" sz="1600" spc="-19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spcBef>
                <a:spcPct val="50000"/>
              </a:spcBef>
              <a:defRPr/>
            </a:pP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8"/>
          <p:cNvGrpSpPr>
            <a:grpSpLocks/>
          </p:cNvGrpSpPr>
          <p:nvPr/>
        </p:nvGrpSpPr>
        <p:grpSpPr bwMode="auto">
          <a:xfrm>
            <a:off x="155575" y="1168400"/>
            <a:ext cx="8786813" cy="5568950"/>
            <a:chOff x="2835" y="1525"/>
            <a:chExt cx="2677" cy="1171"/>
          </a:xfrm>
        </p:grpSpPr>
        <p:pic>
          <p:nvPicPr>
            <p:cNvPr id="156702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>
              <a:off x="2835" y="1525"/>
              <a:ext cx="267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703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 flipV="1">
              <a:off x="2835" y="2087"/>
              <a:ext cx="2677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모서리가 둥근 직사각형 10"/>
          <p:cNvSpPr/>
          <p:nvPr/>
        </p:nvSpPr>
        <p:spPr bwMode="auto">
          <a:xfrm>
            <a:off x="323528" y="1772792"/>
            <a:ext cx="4365076" cy="813654"/>
          </a:xfrm>
          <a:prstGeom prst="roundRect">
            <a:avLst>
              <a:gd name="adj" fmla="val 2373"/>
            </a:avLst>
          </a:prstGeom>
          <a:solidFill>
            <a:schemeClr val="bg1">
              <a:lumMod val="85000"/>
              <a:alpha val="15000"/>
            </a:schemeClr>
          </a:solidFill>
          <a:ln w="34925" cap="flat" cmpd="sng" algn="ctr">
            <a:solidFill>
              <a:srgbClr val="49681F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bg1">
                <a:lumMod val="95000"/>
                <a:alpha val="40000"/>
              </a:schemeClr>
            </a:glow>
          </a:effectLst>
        </p:spPr>
        <p:txBody>
          <a:bodyPr lIns="0" tIns="0" rIns="0" bIns="0"/>
          <a:lstStyle/>
          <a:p>
            <a:pPr>
              <a:defRPr/>
            </a:pPr>
            <a:endParaRPr lang="ko-KR" altLang="en-US">
              <a:ea typeface="-윤고딕140" pitchFamily="18" charset="-127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37650" y="1890668"/>
            <a:ext cx="3358287" cy="64120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ko-KR" altLang="en-US" spc="-20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>연구장비 운영관리 선진화 및 </a:t>
            </a:r>
            <a:endParaRPr lang="en-US" altLang="ko-KR" spc="-20" dirty="0" smtClean="0">
              <a:latin typeface="HY헤드라인M" pitchFamily="18" charset="-127"/>
              <a:ea typeface="HY헤드라인M" pitchFamily="18" charset="-127"/>
              <a:cs typeface="-윤고딕140"/>
            </a:endParaRPr>
          </a:p>
          <a:p>
            <a:pPr>
              <a:lnSpc>
                <a:spcPts val="2500"/>
              </a:lnSpc>
              <a:defRPr/>
            </a:pPr>
            <a:r>
              <a:rPr lang="en-US" altLang="ko-KR" spc="-20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>R&amp;D </a:t>
            </a:r>
            <a:r>
              <a:rPr lang="ko-KR" altLang="en-US" spc="-20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>투자의 효율성 제고</a:t>
            </a:r>
            <a:endParaRPr lang="en-US" altLang="ko-KR" spc="-20" dirty="0" smtClean="0">
              <a:latin typeface="HY헤드라인M" pitchFamily="18" charset="-127"/>
              <a:ea typeface="HY헤드라인M" pitchFamily="18" charset="-127"/>
              <a:cs typeface="-윤고딕140"/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323529" y="3150244"/>
            <a:ext cx="4385470" cy="3459562"/>
          </a:xfrm>
          <a:prstGeom prst="roundRect">
            <a:avLst>
              <a:gd name="adj" fmla="val 2373"/>
            </a:avLst>
          </a:prstGeom>
          <a:solidFill>
            <a:schemeClr val="bg1">
              <a:lumMod val="85000"/>
              <a:alpha val="15000"/>
            </a:schemeClr>
          </a:solidFill>
          <a:ln w="349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bg1">
                <a:lumMod val="95000"/>
                <a:alpha val="40000"/>
              </a:schemeClr>
            </a:glow>
          </a:effectLst>
        </p:spPr>
        <p:txBody>
          <a:bodyPr lIns="0" tIns="0" rIns="0" bIns="0"/>
          <a:lstStyle/>
          <a:p>
            <a:pPr>
              <a:defRPr/>
            </a:pPr>
            <a:endParaRPr lang="ko-KR" altLang="en-US">
              <a:ea typeface="-윤고딕140" pitchFamily="18" charset="-127"/>
            </a:endParaRPr>
          </a:p>
        </p:txBody>
      </p:sp>
      <p:pic>
        <p:nvPicPr>
          <p:cNvPr id="156691" name="Picture 7" descr="ball_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31" y="1963916"/>
            <a:ext cx="1539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0" descr="그림자없는큰원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299" y="3300422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669356" y="3230394"/>
            <a:ext cx="4046661" cy="7632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>중앙장비심의위원회 통합운영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  <a:cs typeface="-윤고딕140"/>
            </a:endParaRPr>
          </a:p>
          <a:p>
            <a:pPr>
              <a:defRPr/>
            </a:pP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- 1</a:t>
            </a:r>
            <a:r>
              <a:rPr lang="ko-KR" altLang="en-US" sz="1400" dirty="0" err="1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억원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이상 장비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err="1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도입시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각 전담기관에서 개최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하던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err="1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중장위를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장비전문기관에서 통합운영</a:t>
            </a:r>
            <a:endParaRPr lang="en-US" altLang="ko-KR" sz="1400" dirty="0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1" name="Picture 40" descr="그림자없는큰원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231" y="4201334"/>
            <a:ext cx="180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그룹 88"/>
          <p:cNvGrpSpPr>
            <a:grpSpLocks/>
          </p:cNvGrpSpPr>
          <p:nvPr/>
        </p:nvGrpSpPr>
        <p:grpSpPr bwMode="auto">
          <a:xfrm>
            <a:off x="369410" y="1286178"/>
            <a:ext cx="2340000" cy="411499"/>
            <a:chOff x="2047814" y="1529831"/>
            <a:chExt cx="6613586" cy="762229"/>
          </a:xfrm>
        </p:grpSpPr>
        <p:sp>
          <p:nvSpPr>
            <p:cNvPr id="37" name="모서리가 둥근 직사각형 15"/>
            <p:cNvSpPr/>
            <p:nvPr/>
          </p:nvSpPr>
          <p:spPr>
            <a:xfrm>
              <a:off x="2054581" y="1572075"/>
              <a:ext cx="6393133" cy="719985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/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300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tx1"/>
                    </a:gs>
                    <a:gs pos="35000">
                      <a:schemeClr val="tx1"/>
                    </a:gs>
                  </a:gsLst>
                  <a:lin ang="5400000" scaled="1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8" name="직사각형 7"/>
            <p:cNvSpPr/>
            <p:nvPr/>
          </p:nvSpPr>
          <p:spPr>
            <a:xfrm>
              <a:off x="2047814" y="1529831"/>
              <a:ext cx="6613586" cy="741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dirty="0" smtClean="0">
                  <a:gradFill flip="none" rotWithShape="1">
                    <a:gsLst>
                      <a:gs pos="0">
                        <a:srgbClr val="000099">
                          <a:shade val="30000"/>
                          <a:satMod val="115000"/>
                        </a:srgbClr>
                      </a:gs>
                      <a:gs pos="50000">
                        <a:srgbClr val="000099">
                          <a:shade val="67500"/>
                          <a:satMod val="115000"/>
                        </a:srgbClr>
                      </a:gs>
                      <a:gs pos="100000">
                        <a:srgbClr val="000099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운 영 목 적</a:t>
              </a:r>
              <a:endParaRPr kumimoji="0" lang="ko-KR" altLang="en-US" sz="2000" dirty="0">
                <a:gradFill flip="none" rotWithShape="1">
                  <a:gsLst>
                    <a:gs pos="0">
                      <a:srgbClr val="000099">
                        <a:shade val="30000"/>
                        <a:satMod val="115000"/>
                      </a:srgbClr>
                    </a:gs>
                    <a:gs pos="50000">
                      <a:srgbClr val="000099">
                        <a:shade val="67500"/>
                        <a:satMod val="115000"/>
                      </a:srgbClr>
                    </a:gs>
                    <a:gs pos="100000">
                      <a:srgbClr val="000099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39" name="그림 37" descr="14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106" y="1626672"/>
            <a:ext cx="145891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모서리가 둥근 직사각형 36"/>
          <p:cNvSpPr/>
          <p:nvPr/>
        </p:nvSpPr>
        <p:spPr bwMode="auto">
          <a:xfrm>
            <a:off x="375782" y="2669412"/>
            <a:ext cx="2234451" cy="396000"/>
          </a:xfrm>
          <a:prstGeom prst="roundRect">
            <a:avLst>
              <a:gd name="adj" fmla="val 13383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tx2">
                  <a:lumMod val="20000"/>
                  <a:lumOff val="80000"/>
                </a:schemeClr>
              </a:gs>
              <a:gs pos="100000">
                <a:srgbClr val="333399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00" dirty="0">
              <a:ln>
                <a:solidFill>
                  <a:srgbClr val="002060"/>
                </a:solidFill>
              </a:ln>
              <a:gradFill>
                <a:gsLst>
                  <a:gs pos="0">
                    <a:schemeClr val="tx1"/>
                  </a:gs>
                  <a:gs pos="35000">
                    <a:schemeClr val="tx1"/>
                  </a:gs>
                </a:gsLst>
                <a:lin ang="5400000" scaled="1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1" name="직사각형 37"/>
          <p:cNvSpPr/>
          <p:nvPr/>
        </p:nvSpPr>
        <p:spPr bwMode="auto">
          <a:xfrm>
            <a:off x="672523" y="2654330"/>
            <a:ext cx="1736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 smtClean="0">
                <a:gradFill flip="none" rotWithShape="1">
                  <a:gsLst>
                    <a:gs pos="0">
                      <a:srgbClr val="000099">
                        <a:shade val="30000"/>
                        <a:satMod val="115000"/>
                      </a:srgbClr>
                    </a:gs>
                    <a:gs pos="50000">
                      <a:srgbClr val="000099">
                        <a:shade val="67500"/>
                        <a:satMod val="115000"/>
                      </a:srgbClr>
                    </a:gs>
                    <a:gs pos="100000">
                      <a:srgbClr val="000099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HY견고딕" pitchFamily="18" charset="-127"/>
              </a:rPr>
              <a:t>주 요 기 능</a:t>
            </a:r>
            <a:endParaRPr kumimoji="0" lang="ko-KR" altLang="en-US" sz="2000" dirty="0">
              <a:gradFill flip="none" rotWithShape="1">
                <a:gsLst>
                  <a:gs pos="0">
                    <a:srgbClr val="000099">
                      <a:shade val="30000"/>
                      <a:satMod val="115000"/>
                    </a:srgbClr>
                  </a:gs>
                  <a:gs pos="50000">
                    <a:srgbClr val="000099">
                      <a:shade val="67500"/>
                      <a:satMod val="115000"/>
                    </a:srgbClr>
                  </a:gs>
                  <a:gs pos="100000">
                    <a:srgbClr val="000099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lt"/>
              <a:ea typeface="HY견고딕" pitchFamily="18" charset="-127"/>
            </a:endParaRPr>
          </a:p>
        </p:txBody>
      </p:sp>
      <p:pic>
        <p:nvPicPr>
          <p:cNvPr id="42" name="그림 37" descr="14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106" y="3016437"/>
            <a:ext cx="14589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669356" y="4094490"/>
            <a:ext cx="4046661" cy="7632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>일괄구매 및 공급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  <a:cs typeface="-윤고딕140"/>
            </a:endParaRPr>
          </a:p>
          <a:p>
            <a:pPr>
              <a:defRPr/>
            </a:pP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- 3</a:t>
            </a:r>
            <a:r>
              <a:rPr lang="ko-KR" altLang="en-US" sz="1400" dirty="0" err="1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천만원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이상의 장비는 장비전문기관에서 일괄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구매하여 연구자에게 공급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장기무상대여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pic>
        <p:nvPicPr>
          <p:cNvPr id="44" name="Picture 40" descr="그림자없는큰원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231" y="5056721"/>
            <a:ext cx="180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669356" y="4949877"/>
            <a:ext cx="4046661" cy="7632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>유지보수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  <a:cs typeface="-윤고딕140"/>
            </a:endParaRPr>
          </a:p>
          <a:p>
            <a:pPr>
              <a:defRPr/>
            </a:pP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연구장비관리 전문기관을 통해 신규 도입되는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연구장비는 연구장비관리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전문기관이 유지보수 </a:t>
            </a:r>
            <a:endParaRPr lang="en-US" altLang="ko-KR" sz="1400" dirty="0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6" name="Picture 40" descr="그림자없는큰원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231" y="5933364"/>
            <a:ext cx="180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669356" y="5826520"/>
            <a:ext cx="4046661" cy="7078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>장비정보 관리 및 활용촉진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  <a:cs typeface="-윤고딕140"/>
              </a:rPr>
            </a:b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연구장비의 활용실태와 운영정보를 온라인으로 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파악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관리하고 장비의 활용촉진 역할 수행</a:t>
            </a:r>
            <a:endParaRPr lang="en-US" altLang="ko-KR" sz="1400" dirty="0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8" name="모서리가 둥근 직사각형 47"/>
          <p:cNvSpPr/>
          <p:nvPr/>
        </p:nvSpPr>
        <p:spPr bwMode="auto">
          <a:xfrm>
            <a:off x="4842614" y="1772792"/>
            <a:ext cx="3888432" cy="4824560"/>
          </a:xfrm>
          <a:prstGeom prst="roundRect">
            <a:avLst>
              <a:gd name="adj" fmla="val 2373"/>
            </a:avLst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ko-KR" altLang="en-US">
              <a:ea typeface="-윤고딕140" pitchFamily="18" charset="-127"/>
            </a:endParaRPr>
          </a:p>
        </p:txBody>
      </p:sp>
      <p:grpSp>
        <p:nvGrpSpPr>
          <p:cNvPr id="5" name="그룹 88"/>
          <p:cNvGrpSpPr>
            <a:grpSpLocks/>
          </p:cNvGrpSpPr>
          <p:nvPr/>
        </p:nvGrpSpPr>
        <p:grpSpPr bwMode="auto">
          <a:xfrm>
            <a:off x="4888496" y="1286178"/>
            <a:ext cx="2340000" cy="411499"/>
            <a:chOff x="2047814" y="1529831"/>
            <a:chExt cx="6613586" cy="762229"/>
          </a:xfrm>
        </p:grpSpPr>
        <p:sp>
          <p:nvSpPr>
            <p:cNvPr id="50" name="모서리가 둥근 직사각형 15"/>
            <p:cNvSpPr/>
            <p:nvPr/>
          </p:nvSpPr>
          <p:spPr>
            <a:xfrm>
              <a:off x="2054581" y="1572075"/>
              <a:ext cx="6393133" cy="719985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/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300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tx1"/>
                    </a:gs>
                    <a:gs pos="35000">
                      <a:schemeClr val="tx1"/>
                    </a:gs>
                  </a:gsLst>
                  <a:lin ang="5400000" scaled="1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1" name="직사각형 7"/>
            <p:cNvSpPr/>
            <p:nvPr/>
          </p:nvSpPr>
          <p:spPr>
            <a:xfrm>
              <a:off x="2047814" y="1529831"/>
              <a:ext cx="6613586" cy="741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dirty="0" smtClean="0">
                  <a:gradFill flip="none" rotWithShape="1">
                    <a:gsLst>
                      <a:gs pos="0">
                        <a:srgbClr val="000099">
                          <a:shade val="30000"/>
                          <a:satMod val="115000"/>
                        </a:srgbClr>
                      </a:gs>
                      <a:gs pos="50000">
                        <a:srgbClr val="000099">
                          <a:shade val="67500"/>
                          <a:satMod val="115000"/>
                        </a:srgbClr>
                      </a:gs>
                      <a:gs pos="100000">
                        <a:srgbClr val="000099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추 진 체 계</a:t>
              </a:r>
              <a:endParaRPr kumimoji="0" lang="ko-KR" altLang="en-US" sz="2000" dirty="0">
                <a:gradFill flip="none" rotWithShape="1">
                  <a:gsLst>
                    <a:gs pos="0">
                      <a:srgbClr val="000099">
                        <a:shade val="30000"/>
                        <a:satMod val="115000"/>
                      </a:srgbClr>
                    </a:gs>
                    <a:gs pos="50000">
                      <a:srgbClr val="000099">
                        <a:shade val="67500"/>
                        <a:satMod val="115000"/>
                      </a:srgbClr>
                    </a:gs>
                    <a:gs pos="100000">
                      <a:srgbClr val="000099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52" name="그림 37" descr="14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7192" y="1626672"/>
            <a:ext cx="145891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154"/>
          <p:cNvGrpSpPr/>
          <p:nvPr/>
        </p:nvGrpSpPr>
        <p:grpSpPr>
          <a:xfrm>
            <a:off x="7058189" y="5517232"/>
            <a:ext cx="1243925" cy="898890"/>
            <a:chOff x="1860357" y="4368789"/>
            <a:chExt cx="1117487" cy="10894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타원 54"/>
            <p:cNvSpPr/>
            <p:nvPr/>
          </p:nvSpPr>
          <p:spPr>
            <a:xfrm rot="4500000" flipH="1">
              <a:off x="1874375" y="4354771"/>
              <a:ext cx="1089451" cy="1117487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Y헤드라인M"/>
                <a:cs typeface="+mn-cs"/>
              </a:endParaRPr>
            </a:p>
          </p:txBody>
        </p:sp>
        <p:sp>
          <p:nvSpPr>
            <p:cNvPr id="56" name="순서도: 연결자 55"/>
            <p:cNvSpPr/>
            <p:nvPr/>
          </p:nvSpPr>
          <p:spPr>
            <a:xfrm>
              <a:off x="1899043" y="4445698"/>
              <a:ext cx="865188" cy="865188"/>
            </a:xfrm>
            <a:prstGeom prst="flowChartConnector">
              <a:avLst/>
            </a:prstGeom>
            <a:gradFill flip="none" rotWithShape="1">
              <a:gsLst>
                <a:gs pos="0">
                  <a:sysClr val="window" lastClr="FFFFFF">
                    <a:alpha val="80000"/>
                  </a:sysClr>
                </a:gs>
                <a:gs pos="12000">
                  <a:sysClr val="window" lastClr="FFFFFF">
                    <a:alpha val="50000"/>
                  </a:sysClr>
                </a:gs>
                <a:gs pos="35000">
                  <a:sysClr val="window" lastClr="FFFFFF">
                    <a:alpha val="15000"/>
                  </a:sysClr>
                </a:gs>
                <a:gs pos="6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Y헤드라인M"/>
                <a:cs typeface="+mn-cs"/>
              </a:endParaRPr>
            </a:p>
          </p:txBody>
        </p:sp>
        <p:sp>
          <p:nvSpPr>
            <p:cNvPr id="57" name="달 56"/>
            <p:cNvSpPr/>
            <p:nvPr/>
          </p:nvSpPr>
          <p:spPr>
            <a:xfrm rot="16200000">
              <a:off x="2278859" y="4902992"/>
              <a:ext cx="287336" cy="800102"/>
            </a:xfrm>
            <a:prstGeom prst="moon">
              <a:avLst>
                <a:gd name="adj" fmla="val 15715"/>
              </a:avLst>
            </a:prstGeom>
            <a:gradFill flip="none" rotWithShape="1">
              <a:gsLst>
                <a:gs pos="0">
                  <a:sysClr val="window" lastClr="FFFFFF"/>
                </a:gs>
                <a:gs pos="20000">
                  <a:sysClr val="window" lastClr="FFFFFF">
                    <a:alpha val="50000"/>
                  </a:sysClr>
                </a:gs>
                <a:gs pos="50000">
                  <a:sysClr val="window" lastClr="FFFFFF">
                    <a:alpha val="15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Y헤드라인M"/>
                <a:cs typeface="+mn-cs"/>
              </a:endParaRPr>
            </a:p>
          </p:txBody>
        </p:sp>
      </p:grpSp>
      <p:sp>
        <p:nvSpPr>
          <p:cNvPr id="58" name="오른쪽 화살표 57"/>
          <p:cNvSpPr/>
          <p:nvPr/>
        </p:nvSpPr>
        <p:spPr>
          <a:xfrm rot="16200000">
            <a:off x="6304590" y="3098389"/>
            <a:ext cx="936104" cy="214315"/>
          </a:xfrm>
          <a:prstGeom prst="rightArrow">
            <a:avLst/>
          </a:prstGeom>
          <a:gradFill flip="none" rotWithShape="1">
            <a:gsLst>
              <a:gs pos="33000">
                <a:sysClr val="window" lastClr="FFFFFF">
                  <a:lumMod val="85000"/>
                </a:sysClr>
              </a:gs>
              <a:gs pos="100000">
                <a:sysClr val="window" lastClr="FFFFFF">
                  <a:lumMod val="50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Y헤드라인M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08304" y="5734417"/>
            <a:ext cx="8076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Arial"/>
                <a:ea typeface="HY헤드라인M"/>
              </a:rPr>
              <a:t>장비</a:t>
            </a:r>
            <a:endParaRPr kumimoji="0" lang="en-US" altLang="ko-KR" sz="1100" kern="0" dirty="0" smtClean="0">
              <a:solidFill>
                <a:sysClr val="windowText" lastClr="000000"/>
              </a:solidFill>
              <a:latin typeface="Arial"/>
              <a:ea typeface="HY헤드라인M"/>
            </a:endParaRPr>
          </a:p>
          <a:p>
            <a:pPr algn="ctr"/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Arial"/>
                <a:ea typeface="HY헤드라인M"/>
              </a:rPr>
              <a:t>공급회사</a:t>
            </a:r>
            <a:endParaRPr kumimoji="0" lang="en-US" altLang="ko-KR" sz="1100" kern="0" dirty="0">
              <a:solidFill>
                <a:sysClr val="windowText" lastClr="000000"/>
              </a:solidFill>
              <a:latin typeface="Arial"/>
              <a:ea typeface="HY헤드라인M"/>
            </a:endParaRPr>
          </a:p>
        </p:txBody>
      </p:sp>
      <p:sp>
        <p:nvSpPr>
          <p:cNvPr id="65" name="오른쪽 화살표 64"/>
          <p:cNvSpPr/>
          <p:nvPr/>
        </p:nvSpPr>
        <p:spPr>
          <a:xfrm>
            <a:off x="5906522" y="4054677"/>
            <a:ext cx="413924" cy="194986"/>
          </a:xfrm>
          <a:prstGeom prst="rightArrow">
            <a:avLst/>
          </a:prstGeom>
          <a:gradFill flip="none" rotWithShape="1">
            <a:gsLst>
              <a:gs pos="33000">
                <a:sysClr val="window" lastClr="FFFFFF">
                  <a:lumMod val="75000"/>
                </a:sysClr>
              </a:gs>
              <a:gs pos="100000">
                <a:sysClr val="window" lastClr="FFFFFF">
                  <a:lumMod val="50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Y헤드라인M"/>
              <a:cs typeface="+mn-cs"/>
            </a:endParaRPr>
          </a:p>
        </p:txBody>
      </p:sp>
      <p:sp>
        <p:nvSpPr>
          <p:cNvPr id="66" name="오른쪽 화살표 65"/>
          <p:cNvSpPr/>
          <p:nvPr/>
        </p:nvSpPr>
        <p:spPr>
          <a:xfrm rot="10800000">
            <a:off x="7199487" y="4033639"/>
            <a:ext cx="413924" cy="194986"/>
          </a:xfrm>
          <a:prstGeom prst="rightArrow">
            <a:avLst/>
          </a:prstGeom>
          <a:gradFill flip="none" rotWithShape="1">
            <a:gsLst>
              <a:gs pos="33000">
                <a:sysClr val="window" lastClr="FFFFFF">
                  <a:lumMod val="75000"/>
                </a:sysClr>
              </a:gs>
              <a:gs pos="100000">
                <a:sysClr val="window" lastClr="FFFFFF">
                  <a:lumMod val="50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Y헤드라인M"/>
              <a:cs typeface="+mn-cs"/>
            </a:endParaRPr>
          </a:p>
        </p:txBody>
      </p:sp>
      <p:sp>
        <p:nvSpPr>
          <p:cNvPr id="67" name="오른쪽 화살표 66"/>
          <p:cNvSpPr/>
          <p:nvPr/>
        </p:nvSpPr>
        <p:spPr>
          <a:xfrm>
            <a:off x="7077460" y="4465687"/>
            <a:ext cx="413924" cy="194986"/>
          </a:xfrm>
          <a:prstGeom prst="rightArrow">
            <a:avLst/>
          </a:prstGeom>
          <a:gradFill flip="none" rotWithShape="1">
            <a:gsLst>
              <a:gs pos="33000">
                <a:sysClr val="window" lastClr="FFFFFF">
                  <a:lumMod val="75000"/>
                </a:sysClr>
              </a:gs>
              <a:gs pos="100000">
                <a:sysClr val="window" lastClr="FFFFFF">
                  <a:lumMod val="50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Y헤드라인M"/>
              <a:cs typeface="+mn-cs"/>
            </a:endParaRPr>
          </a:p>
        </p:txBody>
      </p:sp>
      <p:sp>
        <p:nvSpPr>
          <p:cNvPr id="68" name="모서리가 둥근 직사각형 67"/>
          <p:cNvSpPr/>
          <p:nvPr/>
        </p:nvSpPr>
        <p:spPr>
          <a:xfrm>
            <a:off x="7522228" y="3745608"/>
            <a:ext cx="786455" cy="1152126"/>
          </a:xfrm>
          <a:prstGeom prst="roundRect">
            <a:avLst>
              <a:gd name="adj" fmla="val 9467"/>
            </a:avLst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HY헤드라인M"/>
                <a:cs typeface="+mn-cs"/>
              </a:rPr>
              <a:t>연구장비</a:t>
            </a:r>
            <a:endParaRPr kumimoji="0" lang="en-US" altLang="ko-KR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HY헤드라인M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HY헤드라인M"/>
                <a:cs typeface="+mn-cs"/>
              </a:rPr>
              <a:t>관리</a:t>
            </a:r>
            <a:endParaRPr kumimoji="0" lang="en-US" altLang="ko-KR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HY헤드라인M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HY헤드라인M"/>
                <a:cs typeface="+mn-cs"/>
              </a:rPr>
              <a:t>전문기관</a:t>
            </a: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HY헤드라인M"/>
              <a:cs typeface="+mn-cs"/>
            </a:endParaRPr>
          </a:p>
        </p:txBody>
      </p:sp>
      <p:sp>
        <p:nvSpPr>
          <p:cNvPr id="69" name="액자 68"/>
          <p:cNvSpPr/>
          <p:nvPr/>
        </p:nvSpPr>
        <p:spPr>
          <a:xfrm>
            <a:off x="7490698" y="3673599"/>
            <a:ext cx="869239" cy="1296144"/>
          </a:xfrm>
          <a:prstGeom prst="frame">
            <a:avLst/>
          </a:prstGeom>
          <a:gradFill flip="none" rotWithShape="1">
            <a:gsLst>
              <a:gs pos="0">
                <a:srgbClr val="1F497D">
                  <a:lumMod val="75000"/>
                </a:srgbClr>
              </a:gs>
              <a:gs pos="50000">
                <a:srgbClr val="1F497D">
                  <a:lumMod val="60000"/>
                  <a:lumOff val="40000"/>
                </a:srgbClr>
              </a:gs>
              <a:gs pos="100000">
                <a:srgbClr val="4F81BD">
                  <a:lumMod val="20000"/>
                  <a:lumOff val="8000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>
            <a:bevelT w="31750" h="3175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Y헤드라인M"/>
              <a:cs typeface="+mn-cs"/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6338934" y="3738036"/>
            <a:ext cx="863732" cy="1158858"/>
          </a:xfrm>
          <a:prstGeom prst="roundRect">
            <a:avLst>
              <a:gd name="adj" fmla="val 9467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HY헤드라인M"/>
                <a:cs typeface="+mn-cs"/>
              </a:rPr>
              <a:t>사업</a:t>
            </a:r>
            <a:endParaRPr kumimoji="0" lang="en-US" altLang="ko-KR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HY헤드라인M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HY헤드라인M"/>
                <a:cs typeface="+mn-cs"/>
              </a:rPr>
              <a:t>주관기관</a:t>
            </a:r>
            <a:endParaRPr kumimoji="0" lang="en-US" altLang="ko-KR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HY헤드라인M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HY헤드라인M"/>
                <a:cs typeface="+mn-cs"/>
              </a:rPr>
              <a:t>(</a:t>
            </a:r>
            <a:r>
              <a:rPr kumimoji="0" lang="ko-KR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HY헤드라인M"/>
                <a:cs typeface="+mn-cs"/>
              </a:rPr>
              <a:t>대학</a:t>
            </a:r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HY헤드라인M"/>
                <a:cs typeface="+mn-cs"/>
              </a:rPr>
              <a:t>,</a:t>
            </a:r>
            <a:r>
              <a:rPr kumimoji="0" lang="ko-KR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HY헤드라인M"/>
                <a:cs typeface="+mn-cs"/>
              </a:rPr>
              <a:t>출연</a:t>
            </a:r>
            <a:endParaRPr kumimoji="0" lang="en-US" altLang="ko-KR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HY헤드라인M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HY헤드라인M"/>
                <a:cs typeface="+mn-cs"/>
              </a:rPr>
              <a:t>연</a:t>
            </a:r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HY헤드라인M"/>
                <a:cs typeface="+mn-cs"/>
              </a:rPr>
              <a:t> </a:t>
            </a:r>
            <a:r>
              <a:rPr kumimoji="0" lang="ko-KR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HY헤드라인M"/>
                <a:cs typeface="+mn-cs"/>
              </a:rPr>
              <a:t>등</a:t>
            </a:r>
            <a:r>
              <a:rPr kumimoji="0" lang="en-US" altLang="ko-KR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HY헤드라인M"/>
                <a:cs typeface="+mn-cs"/>
              </a:rPr>
              <a:t>)</a:t>
            </a: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HY헤드라인M"/>
              <a:cs typeface="+mn-cs"/>
            </a:endParaRPr>
          </a:p>
        </p:txBody>
      </p:sp>
      <p:sp>
        <p:nvSpPr>
          <p:cNvPr id="71" name="액자 70"/>
          <p:cNvSpPr/>
          <p:nvPr/>
        </p:nvSpPr>
        <p:spPr>
          <a:xfrm>
            <a:off x="6333427" y="3673599"/>
            <a:ext cx="869239" cy="1296144"/>
          </a:xfrm>
          <a:prstGeom prst="frame">
            <a:avLst/>
          </a:prstGeom>
          <a:gradFill flip="none" rotWithShape="1">
            <a:gsLst>
              <a:gs pos="0">
                <a:srgbClr val="4BACC6">
                  <a:lumMod val="75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rgbClr val="4F81BD">
                  <a:lumMod val="20000"/>
                  <a:lumOff val="8000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>
            <a:bevelT w="31750" h="3175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Y헤드라인M"/>
              <a:cs typeface="+mn-cs"/>
            </a:endParaRPr>
          </a:p>
        </p:txBody>
      </p:sp>
      <p:sp>
        <p:nvSpPr>
          <p:cNvPr id="72" name="모서리가 둥근 직사각형 71"/>
          <p:cNvSpPr/>
          <p:nvPr/>
        </p:nvSpPr>
        <p:spPr>
          <a:xfrm>
            <a:off x="5261464" y="3745607"/>
            <a:ext cx="786455" cy="1152128"/>
          </a:xfrm>
          <a:prstGeom prst="roundRect">
            <a:avLst>
              <a:gd name="adj" fmla="val 9467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HY헤드라인M"/>
                <a:cs typeface="+mn-cs"/>
              </a:rPr>
              <a:t>사업</a:t>
            </a:r>
            <a:endParaRPr kumimoji="0" lang="en-US" altLang="ko-KR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HY헤드라인M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HY헤드라인M"/>
                <a:cs typeface="+mn-cs"/>
              </a:rPr>
              <a:t>전담기관</a:t>
            </a: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HY헤드라인M"/>
              <a:cs typeface="+mn-cs"/>
            </a:endParaRPr>
          </a:p>
        </p:txBody>
      </p:sp>
      <p:sp>
        <p:nvSpPr>
          <p:cNvPr id="73" name="액자 72"/>
          <p:cNvSpPr/>
          <p:nvPr/>
        </p:nvSpPr>
        <p:spPr>
          <a:xfrm>
            <a:off x="5220072" y="3673599"/>
            <a:ext cx="869239" cy="1296144"/>
          </a:xfrm>
          <a:prstGeom prst="frame">
            <a:avLst/>
          </a:prstGeom>
          <a:gradFill flip="none" rotWithShape="1">
            <a:gsLst>
              <a:gs pos="0">
                <a:srgbClr val="1F497D">
                  <a:lumMod val="75000"/>
                </a:srgbClr>
              </a:gs>
              <a:gs pos="50000">
                <a:srgbClr val="1F497D">
                  <a:lumMod val="60000"/>
                  <a:lumOff val="40000"/>
                </a:srgbClr>
              </a:gs>
              <a:gs pos="100000">
                <a:srgbClr val="4F81BD">
                  <a:lumMod val="20000"/>
                  <a:lumOff val="8000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>
            <a:bevelT w="31750" h="3175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Y헤드라인M"/>
              <a:cs typeface="+mn-cs"/>
            </a:endParaRPr>
          </a:p>
        </p:txBody>
      </p:sp>
      <p:cxnSp>
        <p:nvCxnSpPr>
          <p:cNvPr id="74" name="꺾인 연결선 73"/>
          <p:cNvCxnSpPr/>
          <p:nvPr/>
        </p:nvCxnSpPr>
        <p:spPr>
          <a:xfrm rot="5400000" flipH="1" flipV="1">
            <a:off x="6796870" y="2539014"/>
            <a:ext cx="1588" cy="2250163"/>
          </a:xfrm>
          <a:prstGeom prst="bentConnector3">
            <a:avLst>
              <a:gd name="adj1" fmla="val 28122490"/>
            </a:avLst>
          </a:prstGeom>
          <a:noFill/>
          <a:ln w="98425" cap="flat" cmpd="sng" algn="ctr">
            <a:gradFill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5400000" scaled="0"/>
            </a:gradFill>
            <a:prstDash val="solid"/>
            <a:headEnd type="triangle" w="sm" len="sm"/>
            <a:tailEnd type="triangle" w="sm" len="sm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5537773" y="2866417"/>
            <a:ext cx="1202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울릉도B" pitchFamily="18" charset="-127"/>
                <a:ea typeface="HY울릉도B" pitchFamily="18" charset="-127"/>
              </a:rPr>
              <a:t>R&amp;D </a:t>
            </a:r>
            <a:r>
              <a: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울릉도B" pitchFamily="18" charset="-127"/>
                <a:ea typeface="HY울릉도B" pitchFamily="18" charset="-127"/>
              </a:rPr>
              <a:t>사업관리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827544" y="2866417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울릉도B" pitchFamily="18" charset="-127"/>
                <a:ea typeface="HY울릉도B" pitchFamily="18" charset="-127"/>
              </a:rPr>
              <a:t>장비 통합관리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34478" y="3677074"/>
            <a:ext cx="389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장비</a:t>
            </a:r>
            <a:endParaRPr kumimoji="0" lang="en-US" altLang="ko-KR" sz="1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kern="0" dirty="0" smtClean="0">
                <a:solidFill>
                  <a:srgbClr val="3333CC"/>
                </a:solidFill>
                <a:latin typeface="휴먼모음T" pitchFamily="18" charset="-127"/>
                <a:ea typeface="휴먼모음T" pitchFamily="18" charset="-127"/>
              </a:rPr>
              <a:t>지원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154189" y="4609703"/>
            <a:ext cx="389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장비</a:t>
            </a:r>
            <a:endParaRPr kumimoji="0" lang="en-US" altLang="ko-KR" sz="1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처분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001279" y="4249663"/>
            <a:ext cx="389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과제</a:t>
            </a:r>
            <a:endParaRPr kumimoji="0" lang="en-US" altLang="ko-KR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휴먼모음T" pitchFamily="18" charset="-127"/>
              <a:ea typeface="휴먼모음T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지원</a:t>
            </a:r>
          </a:p>
        </p:txBody>
      </p:sp>
      <p:grpSp>
        <p:nvGrpSpPr>
          <p:cNvPr id="7" name="그룹 88"/>
          <p:cNvGrpSpPr/>
          <p:nvPr/>
        </p:nvGrpSpPr>
        <p:grpSpPr>
          <a:xfrm>
            <a:off x="5870480" y="2233439"/>
            <a:ext cx="1800200" cy="504056"/>
            <a:chOff x="5652120" y="2060848"/>
            <a:chExt cx="1800200" cy="504056"/>
          </a:xfrm>
        </p:grpSpPr>
        <p:sp>
          <p:nvSpPr>
            <p:cNvPr id="87" name="직사각형 86"/>
            <p:cNvSpPr/>
            <p:nvPr/>
          </p:nvSpPr>
          <p:spPr>
            <a:xfrm>
              <a:off x="5652120" y="2060848"/>
              <a:ext cx="1800200" cy="50405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JBold" pitchFamily="18" charset="-127"/>
                <a:ea typeface="JBold" pitchFamily="18" charset="-127"/>
                <a:cs typeface="JBold" pitchFamily="18" charset="-127"/>
              </a:endParaRPr>
            </a:p>
          </p:txBody>
        </p:sp>
        <p:pic>
          <p:nvPicPr>
            <p:cNvPr id="88" name="그림 87" descr="MKE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4128" y="2132856"/>
              <a:ext cx="1680187" cy="360040"/>
            </a:xfrm>
            <a:prstGeom prst="rect">
              <a:avLst/>
            </a:prstGeom>
          </p:spPr>
        </p:pic>
      </p:grpSp>
      <p:cxnSp>
        <p:nvCxnSpPr>
          <p:cNvPr id="94" name="꺾인 연결선 93"/>
          <p:cNvCxnSpPr>
            <a:stCxn id="55" idx="0"/>
            <a:endCxn id="69" idx="3"/>
          </p:cNvCxnSpPr>
          <p:nvPr/>
        </p:nvCxnSpPr>
        <p:spPr>
          <a:xfrm flipV="1">
            <a:off x="8280922" y="4321671"/>
            <a:ext cx="79015" cy="1484031"/>
          </a:xfrm>
          <a:prstGeom prst="bentConnector3">
            <a:avLst>
              <a:gd name="adj1" fmla="val 389312"/>
            </a:avLst>
          </a:prstGeom>
          <a:noFill/>
          <a:ln w="98425" cap="flat" cmpd="sng" algn="ctr">
            <a:gradFill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5400000" scaled="0"/>
            </a:gradFill>
            <a:prstDash val="solid"/>
            <a:headEnd type="none" w="sm" len="sm"/>
            <a:tailEnd type="triangle" w="sm" len="sm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8172400" y="5013176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일괄</a:t>
            </a:r>
            <a:endParaRPr kumimoji="0" lang="en-US" altLang="ko-KR" sz="1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구매</a:t>
            </a:r>
          </a:p>
        </p:txBody>
      </p:sp>
      <p:cxnSp>
        <p:nvCxnSpPr>
          <p:cNvPr id="92" name="꺾인 연결선 93"/>
          <p:cNvCxnSpPr>
            <a:stCxn id="69" idx="2"/>
            <a:endCxn id="71" idx="2"/>
          </p:cNvCxnSpPr>
          <p:nvPr/>
        </p:nvCxnSpPr>
        <p:spPr>
          <a:xfrm rot="5400000">
            <a:off x="7346683" y="4391108"/>
            <a:ext cx="1588" cy="1157271"/>
          </a:xfrm>
          <a:prstGeom prst="bentConnector3">
            <a:avLst>
              <a:gd name="adj1" fmla="val 14395466"/>
            </a:avLst>
          </a:prstGeom>
          <a:noFill/>
          <a:ln w="98425" cap="flat" cmpd="sng" algn="ctr">
            <a:gradFill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5400000" scaled="0"/>
            </a:gradFill>
            <a:prstDash val="solid"/>
            <a:headEnd type="none" w="sm" len="sm"/>
            <a:tailEnd type="triangle" w="sm" len="sm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7073230" y="5126995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유지보수</a:t>
            </a:r>
            <a:endParaRPr kumimoji="0" lang="ko-KR" alt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6146" y="701405"/>
            <a:ext cx="778674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[</a:t>
            </a:r>
            <a:r>
              <a:rPr kumimoji="0" lang="ko-KR" altLang="en-US" sz="2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참고</a:t>
            </a:r>
            <a:r>
              <a:rPr kumimoji="0" lang="en-US" altLang="ko-KR" sz="2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] </a:t>
            </a:r>
            <a:r>
              <a:rPr kumimoji="0" lang="ko-KR" altLang="en-US" sz="2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연구장비 관리 전문기관</a:t>
            </a:r>
            <a:endParaRPr kumimoji="0" lang="ko-KR" altLang="en-US" sz="2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8"/>
          <p:cNvGrpSpPr>
            <a:grpSpLocks/>
          </p:cNvGrpSpPr>
          <p:nvPr/>
        </p:nvGrpSpPr>
        <p:grpSpPr bwMode="auto">
          <a:xfrm>
            <a:off x="155575" y="1168400"/>
            <a:ext cx="8786813" cy="5568950"/>
            <a:chOff x="2835" y="1525"/>
            <a:chExt cx="2677" cy="1171"/>
          </a:xfrm>
        </p:grpSpPr>
        <p:pic>
          <p:nvPicPr>
            <p:cNvPr id="250" name="Picture 6" descr="3"/>
            <p:cNvPicPr>
              <a:picLocks noChangeAspect="1" noChangeArrowheads="1"/>
            </p:cNvPicPr>
            <p:nvPr/>
          </p:nvPicPr>
          <p:blipFill>
            <a:blip r:embed="rId3" cstate="print"/>
            <a:srcRect t="49240"/>
            <a:stretch>
              <a:fillRect/>
            </a:stretch>
          </p:blipFill>
          <p:spPr bwMode="auto">
            <a:xfrm rot="10800000">
              <a:off x="2835" y="1525"/>
              <a:ext cx="267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1" name="Picture 6" descr="3"/>
            <p:cNvPicPr>
              <a:picLocks noChangeAspect="1" noChangeArrowheads="1"/>
            </p:cNvPicPr>
            <p:nvPr/>
          </p:nvPicPr>
          <p:blipFill>
            <a:blip r:embed="rId3" cstate="print"/>
            <a:srcRect t="49240"/>
            <a:stretch>
              <a:fillRect/>
            </a:stretch>
          </p:blipFill>
          <p:spPr bwMode="auto">
            <a:xfrm rot="10800000" flipV="1">
              <a:off x="2835" y="2087"/>
              <a:ext cx="2677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2" name="모서리가 둥근 직사각형 251"/>
          <p:cNvSpPr/>
          <p:nvPr/>
        </p:nvSpPr>
        <p:spPr bwMode="auto">
          <a:xfrm>
            <a:off x="323528" y="1772792"/>
            <a:ext cx="4365076" cy="4824560"/>
          </a:xfrm>
          <a:prstGeom prst="roundRect">
            <a:avLst>
              <a:gd name="adj" fmla="val 2373"/>
            </a:avLst>
          </a:prstGeom>
          <a:solidFill>
            <a:schemeClr val="bg1">
              <a:lumMod val="85000"/>
              <a:alpha val="15000"/>
            </a:schemeClr>
          </a:solidFill>
          <a:ln w="34925" cap="flat" cmpd="sng" algn="ctr">
            <a:solidFill>
              <a:srgbClr val="49681F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bg1">
                <a:lumMod val="95000"/>
                <a:alpha val="40000"/>
              </a:schemeClr>
            </a:glow>
          </a:effectLst>
        </p:spPr>
        <p:txBody>
          <a:bodyPr lIns="0" tIns="0" rIns="0" bIns="0"/>
          <a:lstStyle/>
          <a:p>
            <a:pPr>
              <a:defRPr/>
            </a:pPr>
            <a:endParaRPr lang="ko-KR" altLang="en-US">
              <a:ea typeface="-윤고딕140" pitchFamily="18" charset="-127"/>
            </a:endParaRPr>
          </a:p>
        </p:txBody>
      </p:sp>
      <p:grpSp>
        <p:nvGrpSpPr>
          <p:cNvPr id="4" name="그룹 88"/>
          <p:cNvGrpSpPr>
            <a:grpSpLocks/>
          </p:cNvGrpSpPr>
          <p:nvPr/>
        </p:nvGrpSpPr>
        <p:grpSpPr bwMode="auto">
          <a:xfrm>
            <a:off x="369410" y="1286178"/>
            <a:ext cx="2340000" cy="411499"/>
            <a:chOff x="2047814" y="1529831"/>
            <a:chExt cx="6613586" cy="762229"/>
          </a:xfrm>
        </p:grpSpPr>
        <p:sp>
          <p:nvSpPr>
            <p:cNvPr id="260" name="모서리가 둥근 직사각형 15"/>
            <p:cNvSpPr/>
            <p:nvPr/>
          </p:nvSpPr>
          <p:spPr>
            <a:xfrm>
              <a:off x="2054581" y="1572075"/>
              <a:ext cx="6393133" cy="719985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/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300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chemeClr val="tx1"/>
                    </a:gs>
                    <a:gs pos="35000">
                      <a:schemeClr val="tx1"/>
                    </a:gs>
                  </a:gsLst>
                  <a:lin ang="5400000" scaled="1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61" name="직사각형 7"/>
            <p:cNvSpPr/>
            <p:nvPr/>
          </p:nvSpPr>
          <p:spPr>
            <a:xfrm>
              <a:off x="2047814" y="1529831"/>
              <a:ext cx="6613586" cy="741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dirty="0" smtClean="0">
                  <a:gradFill flip="none" rotWithShape="1">
                    <a:gsLst>
                      <a:gs pos="0">
                        <a:srgbClr val="000099">
                          <a:shade val="30000"/>
                          <a:satMod val="115000"/>
                        </a:srgbClr>
                      </a:gs>
                      <a:gs pos="50000">
                        <a:srgbClr val="000099">
                          <a:shade val="67500"/>
                          <a:satMod val="115000"/>
                        </a:srgbClr>
                      </a:gs>
                      <a:gs pos="100000">
                        <a:srgbClr val="000099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itchFamily="18" charset="-127"/>
                  <a:ea typeface="HY견고딕" pitchFamily="18" charset="-127"/>
                </a:rPr>
                <a:t>설립 전후 비교</a:t>
              </a:r>
              <a:endParaRPr kumimoji="0" lang="ko-KR" altLang="en-US" sz="2000" dirty="0">
                <a:gradFill flip="none" rotWithShape="1">
                  <a:gsLst>
                    <a:gs pos="0">
                      <a:srgbClr val="000099">
                        <a:shade val="30000"/>
                        <a:satMod val="115000"/>
                      </a:srgbClr>
                    </a:gs>
                    <a:gs pos="50000">
                      <a:srgbClr val="000099">
                        <a:shade val="67500"/>
                        <a:satMod val="115000"/>
                      </a:srgbClr>
                    </a:gs>
                    <a:gs pos="100000">
                      <a:srgbClr val="000099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262" name="그림 37" descr="14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106" y="1626672"/>
            <a:ext cx="145891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" name="모서리가 둥근 직사각형 270"/>
          <p:cNvSpPr/>
          <p:nvPr/>
        </p:nvSpPr>
        <p:spPr bwMode="auto">
          <a:xfrm>
            <a:off x="4842614" y="1772792"/>
            <a:ext cx="3888432" cy="4824560"/>
          </a:xfrm>
          <a:prstGeom prst="roundRect">
            <a:avLst>
              <a:gd name="adj" fmla="val 2373"/>
            </a:avLst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ko-KR" altLang="en-US">
              <a:ea typeface="-윤고딕140" pitchFamily="18" charset="-127"/>
            </a:endParaRPr>
          </a:p>
        </p:txBody>
      </p:sp>
      <p:sp>
        <p:nvSpPr>
          <p:cNvPr id="309" name="모서리가 둥근 직사각형 36"/>
          <p:cNvSpPr/>
          <p:nvPr/>
        </p:nvSpPr>
        <p:spPr bwMode="auto">
          <a:xfrm>
            <a:off x="4903710" y="1303596"/>
            <a:ext cx="2234451" cy="396000"/>
          </a:xfrm>
          <a:prstGeom prst="roundRect">
            <a:avLst>
              <a:gd name="adj" fmla="val 13383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tx2">
                  <a:lumMod val="20000"/>
                  <a:lumOff val="80000"/>
                </a:schemeClr>
              </a:gs>
              <a:gs pos="100000">
                <a:srgbClr val="333399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00" dirty="0">
              <a:ln>
                <a:solidFill>
                  <a:srgbClr val="002060"/>
                </a:solidFill>
              </a:ln>
              <a:gradFill>
                <a:gsLst>
                  <a:gs pos="0">
                    <a:schemeClr val="tx1"/>
                  </a:gs>
                  <a:gs pos="35000">
                    <a:schemeClr val="tx1"/>
                  </a:gs>
                </a:gsLst>
                <a:lin ang="5400000" scaled="1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10" name="직사각형 37"/>
          <p:cNvSpPr/>
          <p:nvPr/>
        </p:nvSpPr>
        <p:spPr bwMode="auto">
          <a:xfrm>
            <a:off x="5200451" y="1288514"/>
            <a:ext cx="1736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 smtClean="0">
                <a:gradFill flip="none" rotWithShape="1">
                  <a:gsLst>
                    <a:gs pos="0">
                      <a:srgbClr val="000099">
                        <a:shade val="30000"/>
                        <a:satMod val="115000"/>
                      </a:srgbClr>
                    </a:gs>
                    <a:gs pos="50000">
                      <a:srgbClr val="000099">
                        <a:shade val="67500"/>
                        <a:satMod val="115000"/>
                      </a:srgbClr>
                    </a:gs>
                    <a:gs pos="100000">
                      <a:srgbClr val="000099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HY견고딕" pitchFamily="18" charset="-127"/>
              </a:rPr>
              <a:t>기 대 효 과</a:t>
            </a:r>
            <a:endParaRPr kumimoji="0" lang="ko-KR" altLang="en-US" sz="2000" dirty="0">
              <a:gradFill flip="none" rotWithShape="1">
                <a:gsLst>
                  <a:gs pos="0">
                    <a:srgbClr val="000099">
                      <a:shade val="30000"/>
                      <a:satMod val="115000"/>
                    </a:srgbClr>
                  </a:gs>
                  <a:gs pos="50000">
                    <a:srgbClr val="000099">
                      <a:shade val="67500"/>
                      <a:satMod val="115000"/>
                    </a:srgbClr>
                  </a:gs>
                  <a:gs pos="100000">
                    <a:srgbClr val="000099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lt"/>
              <a:ea typeface="HY견고딕" pitchFamily="18" charset="-127"/>
            </a:endParaRPr>
          </a:p>
        </p:txBody>
      </p:sp>
      <p:pic>
        <p:nvPicPr>
          <p:cNvPr id="275" name="그림 37" descr="14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7192" y="1626672"/>
            <a:ext cx="145891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" name="AutoShape 378"/>
          <p:cNvSpPr>
            <a:spLocks noChangeArrowheads="1"/>
          </p:cNvSpPr>
          <p:nvPr/>
        </p:nvSpPr>
        <p:spPr bwMode="auto">
          <a:xfrm rot="10800000">
            <a:off x="2339055" y="5517231"/>
            <a:ext cx="235757" cy="384423"/>
          </a:xfrm>
          <a:prstGeom prst="upArrow">
            <a:avLst>
              <a:gd name="adj1" fmla="val 49796"/>
              <a:gd name="adj2" fmla="val 44806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100"/>
          </a:p>
        </p:txBody>
      </p:sp>
      <p:sp>
        <p:nvSpPr>
          <p:cNvPr id="313" name="양쪽 모서리가 둥근 사각형 312"/>
          <p:cNvSpPr/>
          <p:nvPr/>
        </p:nvSpPr>
        <p:spPr>
          <a:xfrm>
            <a:off x="3071558" y="1876484"/>
            <a:ext cx="1540576" cy="398683"/>
          </a:xfrm>
          <a:prstGeom prst="round2SameRect">
            <a:avLst>
              <a:gd name="adj1" fmla="val 16668"/>
              <a:gd name="adj2" fmla="val 0"/>
            </a:avLst>
          </a:prstGeom>
          <a:solidFill>
            <a:srgbClr val="00206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4" name="양쪽 모서리가 둥근 사각형 313"/>
          <p:cNvSpPr/>
          <p:nvPr/>
        </p:nvSpPr>
        <p:spPr>
          <a:xfrm>
            <a:off x="3071558" y="1886073"/>
            <a:ext cx="1528051" cy="398683"/>
          </a:xfrm>
          <a:prstGeom prst="round2SameRect">
            <a:avLst>
              <a:gd name="adj1" fmla="val 16668"/>
              <a:gd name="adj2" fmla="val 0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alpha val="0"/>
                </a:sysClr>
              </a:gs>
              <a:gs pos="100000">
                <a:sysClr val="window" lastClr="FFFFFF"/>
              </a:gs>
            </a:gsLst>
            <a:lin ang="5400000" scaled="1"/>
            <a:tileRect/>
          </a:gradFill>
          <a:ln w="19050" cap="flat" cmpd="sng" algn="ctr">
            <a:noFill/>
            <a:prstDash val="solid"/>
          </a:ln>
          <a:effectLst/>
          <a:scene3d>
            <a:camera prst="perspectiveAbove" fov="0">
              <a:rot lat="0" lon="0" rev="0"/>
            </a:camera>
            <a:lightRig rig="flat" dir="t">
              <a:rot lat="0" lon="0" rev="7920000"/>
            </a:lightRig>
          </a:scene3d>
          <a:sp3d prstMaterial="clear">
            <a:bevelT w="57150" h="57150"/>
          </a:sp3d>
        </p:spPr>
        <p:txBody>
          <a:bodyPr anchor="ctr"/>
          <a:lstStyle/>
          <a:p>
            <a:pPr>
              <a:defRPr/>
            </a:pPr>
            <a:endParaRPr lang="ko-KR" altLang="en-US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grpSp>
        <p:nvGrpSpPr>
          <p:cNvPr id="5" name="그룹 68"/>
          <p:cNvGrpSpPr/>
          <p:nvPr/>
        </p:nvGrpSpPr>
        <p:grpSpPr>
          <a:xfrm>
            <a:off x="2040408" y="3212976"/>
            <a:ext cx="845667" cy="365165"/>
            <a:chOff x="2125515" y="2374169"/>
            <a:chExt cx="808185" cy="365165"/>
          </a:xfrm>
        </p:grpSpPr>
        <p:sp>
          <p:nvSpPr>
            <p:cNvPr id="316" name="AutoShape 14"/>
            <p:cNvSpPr>
              <a:spLocks noChangeArrowheads="1"/>
            </p:cNvSpPr>
            <p:nvPr/>
          </p:nvSpPr>
          <p:spPr bwMode="invGray">
            <a:xfrm>
              <a:off x="2125515" y="2394489"/>
              <a:ext cx="808185" cy="339720"/>
            </a:xfrm>
            <a:prstGeom prst="roundRect">
              <a:avLst>
                <a:gd name="adj" fmla="val 3949"/>
              </a:avLst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ko-KR" altLang="en-US" sz="1100" dirty="0"/>
            </a:p>
          </p:txBody>
        </p:sp>
        <p:sp>
          <p:nvSpPr>
            <p:cNvPr id="317" name="Text Box 9"/>
            <p:cNvSpPr txBox="1">
              <a:spLocks noChangeArrowheads="1"/>
            </p:cNvSpPr>
            <p:nvPr/>
          </p:nvSpPr>
          <p:spPr bwMode="white">
            <a:xfrm>
              <a:off x="2125515" y="2374169"/>
              <a:ext cx="755960" cy="365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50000"/>
                </a:lnSpc>
                <a:buClr>
                  <a:srgbClr val="C00000"/>
                </a:buClr>
              </a:pPr>
              <a:r>
                <a:rPr lang="ko-KR" altLang="en-US" sz="1400" dirty="0" smtClean="0">
                  <a:solidFill>
                    <a:srgbClr val="FFC000"/>
                  </a:solidFill>
                  <a:latin typeface="HY견고딕" pitchFamily="18" charset="-127"/>
                  <a:ea typeface="HY견고딕" pitchFamily="18" charset="-127"/>
                </a:rPr>
                <a:t>구 매</a:t>
              </a:r>
              <a:endParaRPr lang="en-US" altLang="ko-KR" sz="1400" dirty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6" name="그룹 67"/>
          <p:cNvGrpSpPr/>
          <p:nvPr/>
        </p:nvGrpSpPr>
        <p:grpSpPr>
          <a:xfrm>
            <a:off x="2042194" y="4054318"/>
            <a:ext cx="853405" cy="382794"/>
            <a:chOff x="2125515" y="3395092"/>
            <a:chExt cx="792088" cy="382794"/>
          </a:xfrm>
        </p:grpSpPr>
        <p:sp>
          <p:nvSpPr>
            <p:cNvPr id="318" name="AutoShape 14"/>
            <p:cNvSpPr>
              <a:spLocks noChangeArrowheads="1"/>
            </p:cNvSpPr>
            <p:nvPr/>
          </p:nvSpPr>
          <p:spPr bwMode="invGray">
            <a:xfrm>
              <a:off x="2125515" y="3469794"/>
              <a:ext cx="792088" cy="308092"/>
            </a:xfrm>
            <a:prstGeom prst="roundRect">
              <a:avLst>
                <a:gd name="adj" fmla="val 3949"/>
              </a:avLst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ko-KR" altLang="en-US" sz="1200" dirty="0"/>
            </a:p>
          </p:txBody>
        </p:sp>
        <p:sp>
          <p:nvSpPr>
            <p:cNvPr id="319" name="Text Box 9"/>
            <p:cNvSpPr txBox="1">
              <a:spLocks noChangeArrowheads="1"/>
            </p:cNvSpPr>
            <p:nvPr/>
          </p:nvSpPr>
          <p:spPr bwMode="white">
            <a:xfrm>
              <a:off x="2197523" y="3395092"/>
              <a:ext cx="648072" cy="365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50000"/>
                </a:lnSpc>
                <a:buClr>
                  <a:srgbClr val="C00000"/>
                </a:buClr>
              </a:pPr>
              <a:r>
                <a:rPr lang="ko-KR" altLang="en-US" sz="1400" dirty="0" smtClean="0">
                  <a:solidFill>
                    <a:srgbClr val="FFC000"/>
                  </a:solidFill>
                  <a:latin typeface="HY견고딕" pitchFamily="18" charset="-127"/>
                  <a:ea typeface="HY견고딕" pitchFamily="18" charset="-127"/>
                </a:rPr>
                <a:t>공 급</a:t>
              </a:r>
              <a:endParaRPr lang="en-US" altLang="ko-KR" sz="1400" dirty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7" name="그룹 66"/>
          <p:cNvGrpSpPr/>
          <p:nvPr/>
        </p:nvGrpSpPr>
        <p:grpSpPr>
          <a:xfrm>
            <a:off x="2033486" y="4911452"/>
            <a:ext cx="864096" cy="553082"/>
            <a:chOff x="2116806" y="4428396"/>
            <a:chExt cx="864096" cy="553082"/>
          </a:xfrm>
        </p:grpSpPr>
        <p:sp>
          <p:nvSpPr>
            <p:cNvPr id="320" name="AutoShape 14"/>
            <p:cNvSpPr>
              <a:spLocks noChangeArrowheads="1"/>
            </p:cNvSpPr>
            <p:nvPr/>
          </p:nvSpPr>
          <p:spPr bwMode="invGray">
            <a:xfrm>
              <a:off x="2125515" y="4428396"/>
              <a:ext cx="846811" cy="550872"/>
            </a:xfrm>
            <a:prstGeom prst="roundRect">
              <a:avLst>
                <a:gd name="adj" fmla="val 3949"/>
              </a:avLst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ko-KR" altLang="en-US" sz="1200" dirty="0"/>
            </a:p>
          </p:txBody>
        </p:sp>
        <p:sp>
          <p:nvSpPr>
            <p:cNvPr id="321" name="Text Box 9"/>
            <p:cNvSpPr txBox="1">
              <a:spLocks noChangeArrowheads="1"/>
            </p:cNvSpPr>
            <p:nvPr/>
          </p:nvSpPr>
          <p:spPr bwMode="white">
            <a:xfrm>
              <a:off x="2116806" y="4458258"/>
              <a:ext cx="864096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buClr>
                  <a:srgbClr val="C00000"/>
                </a:buClr>
              </a:pPr>
              <a:r>
                <a:rPr lang="ko-KR" altLang="en-US" sz="1400" dirty="0" smtClean="0">
                  <a:solidFill>
                    <a:srgbClr val="FFC000"/>
                  </a:solidFill>
                  <a:latin typeface="HY견고딕" pitchFamily="18" charset="-127"/>
                  <a:ea typeface="HY견고딕" pitchFamily="18" charset="-127"/>
                </a:rPr>
                <a:t>유지</a:t>
              </a:r>
              <a:r>
                <a:rPr lang="en-US" altLang="ko-KR" sz="1400" dirty="0" smtClean="0">
                  <a:solidFill>
                    <a:srgbClr val="FFC000"/>
                  </a:solidFill>
                  <a:latin typeface="HY견고딕" pitchFamily="18" charset="-127"/>
                  <a:ea typeface="HY견고딕" pitchFamily="18" charset="-127"/>
                </a:rPr>
                <a:t>/</a:t>
              </a:r>
              <a:br>
                <a:rPr lang="en-US" altLang="ko-KR" sz="1400" dirty="0" smtClean="0">
                  <a:solidFill>
                    <a:srgbClr val="FFC000"/>
                  </a:solidFill>
                  <a:latin typeface="HY견고딕" pitchFamily="18" charset="-127"/>
                  <a:ea typeface="HY견고딕" pitchFamily="18" charset="-127"/>
                </a:rPr>
              </a:br>
              <a:r>
                <a:rPr lang="ko-KR" altLang="en-US" sz="1400" dirty="0" smtClean="0">
                  <a:solidFill>
                    <a:srgbClr val="FFC000"/>
                  </a:solidFill>
                  <a:latin typeface="HY견고딕" pitchFamily="18" charset="-127"/>
                  <a:ea typeface="HY견고딕" pitchFamily="18" charset="-127"/>
                </a:rPr>
                <a:t>보수</a:t>
              </a:r>
              <a:endParaRPr lang="en-US" altLang="ko-KR" sz="1400" dirty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8" name="그룹 65"/>
          <p:cNvGrpSpPr/>
          <p:nvPr/>
        </p:nvGrpSpPr>
        <p:grpSpPr>
          <a:xfrm>
            <a:off x="2025779" y="5924897"/>
            <a:ext cx="910654" cy="576064"/>
            <a:chOff x="2109099" y="5661248"/>
            <a:chExt cx="910654" cy="576064"/>
          </a:xfrm>
        </p:grpSpPr>
        <p:sp>
          <p:nvSpPr>
            <p:cNvPr id="322" name="AutoShape 14"/>
            <p:cNvSpPr>
              <a:spLocks noChangeArrowheads="1"/>
            </p:cNvSpPr>
            <p:nvPr/>
          </p:nvSpPr>
          <p:spPr bwMode="invGray">
            <a:xfrm>
              <a:off x="2125515" y="5661248"/>
              <a:ext cx="864096" cy="576063"/>
            </a:xfrm>
            <a:prstGeom prst="roundRect">
              <a:avLst>
                <a:gd name="adj" fmla="val 3949"/>
              </a:avLst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ko-KR" altLang="en-US" sz="1200" dirty="0"/>
            </a:p>
          </p:txBody>
        </p:sp>
        <p:sp>
          <p:nvSpPr>
            <p:cNvPr id="323" name="Text Box 9"/>
            <p:cNvSpPr txBox="1">
              <a:spLocks noChangeArrowheads="1"/>
            </p:cNvSpPr>
            <p:nvPr/>
          </p:nvSpPr>
          <p:spPr bwMode="white">
            <a:xfrm>
              <a:off x="2109099" y="5714092"/>
              <a:ext cx="910654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buClr>
                  <a:srgbClr val="C00000"/>
                </a:buClr>
              </a:pPr>
              <a:r>
                <a:rPr lang="ko-KR" altLang="en-US" sz="1400" dirty="0" smtClean="0">
                  <a:solidFill>
                    <a:srgbClr val="FFC000"/>
                  </a:solidFill>
                  <a:latin typeface="HY견고딕" pitchFamily="18" charset="-127"/>
                  <a:ea typeface="HY견고딕" pitchFamily="18" charset="-127"/>
                </a:rPr>
                <a:t>폐기</a:t>
              </a:r>
              <a:r>
                <a:rPr lang="en-US" altLang="ko-KR" sz="1400" dirty="0" smtClean="0">
                  <a:solidFill>
                    <a:srgbClr val="FFC000"/>
                  </a:solidFill>
                  <a:latin typeface="HY견고딕" pitchFamily="18" charset="-127"/>
                  <a:ea typeface="HY견고딕" pitchFamily="18" charset="-127"/>
                </a:rPr>
                <a:t>/</a:t>
              </a:r>
              <a:br>
                <a:rPr lang="en-US" altLang="ko-KR" sz="1400" dirty="0" smtClean="0">
                  <a:solidFill>
                    <a:srgbClr val="FFC000"/>
                  </a:solidFill>
                  <a:latin typeface="HY견고딕" pitchFamily="18" charset="-127"/>
                  <a:ea typeface="HY견고딕" pitchFamily="18" charset="-127"/>
                </a:rPr>
              </a:br>
              <a:r>
                <a:rPr lang="ko-KR" altLang="en-US" sz="1400" dirty="0" smtClean="0">
                  <a:solidFill>
                    <a:srgbClr val="FFC000"/>
                  </a:solidFill>
                  <a:latin typeface="HY견고딕" pitchFamily="18" charset="-127"/>
                  <a:ea typeface="HY견고딕" pitchFamily="18" charset="-127"/>
                </a:rPr>
                <a:t>처분</a:t>
              </a:r>
              <a:endParaRPr lang="en-US" altLang="ko-KR" sz="1400" dirty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324" name="AutoShape 15"/>
          <p:cNvSpPr>
            <a:spLocks noChangeAspect="1" noChangeArrowheads="1"/>
          </p:cNvSpPr>
          <p:nvPr/>
        </p:nvSpPr>
        <p:spPr bwMode="gray">
          <a:xfrm>
            <a:off x="391262" y="3243760"/>
            <a:ext cx="1561363" cy="1317623"/>
          </a:xfrm>
          <a:prstGeom prst="roundRect">
            <a:avLst>
              <a:gd name="adj" fmla="val 4690"/>
            </a:avLst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endParaRPr lang="ko-KR" altLang="en-US" sz="140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9" name="그룹 54"/>
          <p:cNvGrpSpPr/>
          <p:nvPr/>
        </p:nvGrpSpPr>
        <p:grpSpPr>
          <a:xfrm>
            <a:off x="2990850" y="4619625"/>
            <a:ext cx="1623060" cy="979140"/>
            <a:chOff x="6715140" y="3945521"/>
            <a:chExt cx="2286016" cy="960959"/>
          </a:xfrm>
        </p:grpSpPr>
        <p:sp>
          <p:nvSpPr>
            <p:cNvPr id="326" name="AutoShape 14"/>
            <p:cNvSpPr>
              <a:spLocks noChangeAspect="1" noChangeArrowheads="1"/>
            </p:cNvSpPr>
            <p:nvPr/>
          </p:nvSpPr>
          <p:spPr bwMode="gray">
            <a:xfrm>
              <a:off x="6715140" y="3945521"/>
              <a:ext cx="2286016" cy="960959"/>
            </a:xfrm>
            <a:prstGeom prst="roundRect">
              <a:avLst>
                <a:gd name="adj" fmla="val 4690"/>
              </a:avLst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hangingPunct="1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endParaRPr lang="ko-KR" altLang="en-US" sz="140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27" name="AutoShape 15"/>
            <p:cNvSpPr>
              <a:spLocks noChangeAspect="1" noChangeArrowheads="1"/>
            </p:cNvSpPr>
            <p:nvPr/>
          </p:nvSpPr>
          <p:spPr bwMode="gray">
            <a:xfrm>
              <a:off x="6730646" y="3957691"/>
              <a:ext cx="2258327" cy="937125"/>
            </a:xfrm>
            <a:prstGeom prst="roundRect">
              <a:avLst>
                <a:gd name="adj" fmla="val 4690"/>
              </a:avLst>
            </a:prstGeom>
            <a:ln>
              <a:solidFill>
                <a:schemeClr val="accent2">
                  <a:lumMod val="5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hangingPunct="1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endParaRPr lang="ko-KR" altLang="en-US" sz="140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28" name="Rectangle 23"/>
          <p:cNvSpPr>
            <a:spLocks noChangeArrowheads="1"/>
          </p:cNvSpPr>
          <p:nvPr/>
        </p:nvSpPr>
        <p:spPr bwMode="gray">
          <a:xfrm>
            <a:off x="2965565" y="4665910"/>
            <a:ext cx="18979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전문기관 일괄</a:t>
            </a: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지원</a:t>
            </a: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13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13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민간 </a:t>
            </a:r>
            <a:r>
              <a:rPr lang="en-US" altLang="ko-KR" sz="13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MRO </a:t>
            </a:r>
            <a:r>
              <a:rPr lang="ko-KR" altLang="en-US" sz="13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기업</a:t>
            </a:r>
            <a:r>
              <a:rPr lang="en-US" altLang="ko-KR" sz="13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3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13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3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 활용</a:t>
            </a:r>
            <a:endParaRPr lang="en-US" altLang="ko-KR" sz="1300" dirty="0" smtClean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0" name="그룹 54"/>
          <p:cNvGrpSpPr/>
          <p:nvPr/>
        </p:nvGrpSpPr>
        <p:grpSpPr>
          <a:xfrm>
            <a:off x="2987824" y="5661248"/>
            <a:ext cx="1626086" cy="864096"/>
            <a:chOff x="6715140" y="3945521"/>
            <a:chExt cx="2286016" cy="960959"/>
          </a:xfrm>
        </p:grpSpPr>
        <p:sp>
          <p:nvSpPr>
            <p:cNvPr id="330" name="AutoShape 14"/>
            <p:cNvSpPr>
              <a:spLocks noChangeAspect="1" noChangeArrowheads="1"/>
            </p:cNvSpPr>
            <p:nvPr/>
          </p:nvSpPr>
          <p:spPr bwMode="gray">
            <a:xfrm>
              <a:off x="6715140" y="3945521"/>
              <a:ext cx="2286016" cy="960959"/>
            </a:xfrm>
            <a:prstGeom prst="roundRect">
              <a:avLst>
                <a:gd name="adj" fmla="val 4690"/>
              </a:avLst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hangingPunct="1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endParaRPr lang="ko-KR" altLang="en-US" sz="140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1" name="AutoShape 15"/>
            <p:cNvSpPr>
              <a:spLocks noChangeAspect="1" noChangeArrowheads="1"/>
            </p:cNvSpPr>
            <p:nvPr/>
          </p:nvSpPr>
          <p:spPr bwMode="gray">
            <a:xfrm>
              <a:off x="6730646" y="3957691"/>
              <a:ext cx="2258327" cy="937125"/>
            </a:xfrm>
            <a:prstGeom prst="roundRect">
              <a:avLst>
                <a:gd name="adj" fmla="val 4690"/>
              </a:avLst>
            </a:prstGeom>
            <a:ln>
              <a:solidFill>
                <a:schemeClr val="accent2">
                  <a:lumMod val="5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hangingPunct="1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endParaRPr lang="ko-KR" altLang="en-US" sz="140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32" name="Rectangle 23"/>
          <p:cNvSpPr>
            <a:spLocks noChangeArrowheads="1"/>
          </p:cNvSpPr>
          <p:nvPr/>
        </p:nvSpPr>
        <p:spPr bwMode="gray">
          <a:xfrm>
            <a:off x="2978299" y="5661714"/>
            <a:ext cx="15807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전문기관이</a:t>
            </a: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폐기</a:t>
            </a: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처분</a:t>
            </a: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대행</a:t>
            </a:r>
            <a:endParaRPr lang="en-US" altLang="ko-KR" sz="1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1" name="그룹 54"/>
          <p:cNvGrpSpPr/>
          <p:nvPr/>
        </p:nvGrpSpPr>
        <p:grpSpPr>
          <a:xfrm>
            <a:off x="2987824" y="3322389"/>
            <a:ext cx="1626086" cy="907529"/>
            <a:chOff x="6715140" y="3945521"/>
            <a:chExt cx="2286016" cy="960959"/>
          </a:xfrm>
        </p:grpSpPr>
        <p:sp>
          <p:nvSpPr>
            <p:cNvPr id="334" name="AutoShape 14"/>
            <p:cNvSpPr>
              <a:spLocks noChangeAspect="1" noChangeArrowheads="1"/>
            </p:cNvSpPr>
            <p:nvPr/>
          </p:nvSpPr>
          <p:spPr bwMode="gray">
            <a:xfrm>
              <a:off x="6715140" y="3945521"/>
              <a:ext cx="2286016" cy="960959"/>
            </a:xfrm>
            <a:prstGeom prst="roundRect">
              <a:avLst>
                <a:gd name="adj" fmla="val 4690"/>
              </a:avLst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hangingPunct="1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endParaRPr lang="ko-KR" altLang="en-US" sz="140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5" name="AutoShape 15"/>
            <p:cNvSpPr>
              <a:spLocks noChangeAspect="1" noChangeArrowheads="1"/>
            </p:cNvSpPr>
            <p:nvPr/>
          </p:nvSpPr>
          <p:spPr bwMode="gray">
            <a:xfrm>
              <a:off x="6730646" y="3957691"/>
              <a:ext cx="2258327" cy="937125"/>
            </a:xfrm>
            <a:prstGeom prst="roundRect">
              <a:avLst>
                <a:gd name="adj" fmla="val 4690"/>
              </a:avLst>
            </a:prstGeom>
            <a:ln>
              <a:solidFill>
                <a:schemeClr val="accent2">
                  <a:lumMod val="5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hangingPunct="1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endParaRPr lang="ko-KR" altLang="en-US" sz="140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36" name="Rectangle 23"/>
          <p:cNvSpPr>
            <a:spLocks noChangeArrowheads="1"/>
          </p:cNvSpPr>
          <p:nvPr/>
        </p:nvSpPr>
        <p:spPr bwMode="gray">
          <a:xfrm>
            <a:off x="2971748" y="3337247"/>
            <a:ext cx="1777876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일괄구매</a:t>
            </a:r>
            <a:endParaRPr lang="en-US" altLang="ko-KR" sz="1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ts val="0"/>
              </a:spcBef>
            </a:pPr>
            <a:r>
              <a:rPr lang="en-US" altLang="ko-KR" sz="13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 - 11</a:t>
            </a:r>
            <a:r>
              <a:rPr lang="ko-KR" altLang="en-US" sz="13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년 신규도입</a:t>
            </a:r>
            <a:r>
              <a:rPr lang="en-US" altLang="ko-KR" sz="13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3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13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13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장비 적용</a:t>
            </a:r>
            <a:endParaRPr lang="en-US" altLang="ko-KR" sz="1300" dirty="0" smtClean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2" name="그룹 54"/>
          <p:cNvGrpSpPr/>
          <p:nvPr/>
        </p:nvGrpSpPr>
        <p:grpSpPr>
          <a:xfrm>
            <a:off x="2990394" y="4273351"/>
            <a:ext cx="1632225" cy="288032"/>
            <a:chOff x="6715140" y="3945521"/>
            <a:chExt cx="2286016" cy="960959"/>
          </a:xfrm>
        </p:grpSpPr>
        <p:sp>
          <p:nvSpPr>
            <p:cNvPr id="338" name="AutoShape 14"/>
            <p:cNvSpPr>
              <a:spLocks noChangeAspect="1" noChangeArrowheads="1"/>
            </p:cNvSpPr>
            <p:nvPr/>
          </p:nvSpPr>
          <p:spPr bwMode="gray">
            <a:xfrm>
              <a:off x="6715140" y="3945521"/>
              <a:ext cx="2286016" cy="960959"/>
            </a:xfrm>
            <a:prstGeom prst="roundRect">
              <a:avLst>
                <a:gd name="adj" fmla="val 4690"/>
              </a:avLst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hangingPunct="1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endParaRPr lang="ko-KR" altLang="en-US" sz="140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9" name="AutoShape 15"/>
            <p:cNvSpPr>
              <a:spLocks noChangeAspect="1" noChangeArrowheads="1"/>
            </p:cNvSpPr>
            <p:nvPr/>
          </p:nvSpPr>
          <p:spPr bwMode="gray">
            <a:xfrm>
              <a:off x="6730646" y="3957691"/>
              <a:ext cx="2258327" cy="937125"/>
            </a:xfrm>
            <a:prstGeom prst="roundRect">
              <a:avLst>
                <a:gd name="adj" fmla="val 4690"/>
              </a:avLst>
            </a:prstGeom>
            <a:ln>
              <a:solidFill>
                <a:schemeClr val="accent2">
                  <a:lumMod val="5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hangingPunct="1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endParaRPr lang="ko-KR" altLang="en-US" sz="140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40" name="Rectangle 23"/>
          <p:cNvSpPr>
            <a:spLocks noChangeArrowheads="1"/>
          </p:cNvSpPr>
          <p:nvPr/>
        </p:nvSpPr>
        <p:spPr bwMode="gray">
          <a:xfrm>
            <a:off x="2977224" y="4273351"/>
            <a:ext cx="1671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무상 대여</a:t>
            </a:r>
            <a:endParaRPr lang="en-US" altLang="ko-KR" sz="1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41" name="Rectangle 17"/>
          <p:cNvSpPr>
            <a:spLocks noChangeArrowheads="1"/>
          </p:cNvSpPr>
          <p:nvPr/>
        </p:nvSpPr>
        <p:spPr bwMode="auto">
          <a:xfrm>
            <a:off x="2988614" y="1888243"/>
            <a:ext cx="1610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설립 후</a:t>
            </a:r>
            <a:endParaRPr lang="en-US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3" name="그룹 34"/>
          <p:cNvGrpSpPr/>
          <p:nvPr/>
        </p:nvGrpSpPr>
        <p:grpSpPr>
          <a:xfrm>
            <a:off x="1970187" y="1863874"/>
            <a:ext cx="936104" cy="457337"/>
            <a:chOff x="317675" y="972400"/>
            <a:chExt cx="3652389" cy="428625"/>
          </a:xfrm>
        </p:grpSpPr>
        <p:sp>
          <p:nvSpPr>
            <p:cNvPr id="343" name="AutoShape 392"/>
            <p:cNvSpPr>
              <a:spLocks noChangeArrowheads="1"/>
            </p:cNvSpPr>
            <p:nvPr/>
          </p:nvSpPr>
          <p:spPr bwMode="gray">
            <a:xfrm>
              <a:off x="317675" y="972400"/>
              <a:ext cx="3652389" cy="42862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7000">
                  <a:srgbClr val="002060"/>
                </a:gs>
                <a:gs pos="34000">
                  <a:srgbClr val="0043C8"/>
                </a:gs>
                <a:gs pos="100000">
                  <a:srgbClr val="002060"/>
                </a:gs>
              </a:gsLst>
              <a:lin ang="5100000" scaled="0"/>
            </a:gradFill>
            <a:ln w="25400">
              <a:solidFill>
                <a:srgbClr val="FEFFFF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latinLnBrk="0">
                <a:defRPr/>
              </a:pPr>
              <a:endParaRPr lang="ko-KR" altLang="en-US" sz="1200">
                <a:latin typeface="Arial" charset="0"/>
              </a:endParaRPr>
            </a:p>
          </p:txBody>
        </p:sp>
        <p:pic>
          <p:nvPicPr>
            <p:cNvPr id="344" name="Picture 393" descr="Picture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904" y="1010393"/>
              <a:ext cx="686716" cy="27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5" name="Picture 393" descr="Picture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294280" y="1001158"/>
              <a:ext cx="615192" cy="27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6" name="Rectangle 394"/>
          <p:cNvSpPr>
            <a:spLocks noChangeArrowheads="1"/>
          </p:cNvSpPr>
          <p:nvPr/>
        </p:nvSpPr>
        <p:spPr bwMode="white">
          <a:xfrm>
            <a:off x="1970187" y="1928914"/>
            <a:ext cx="93610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en-US" altLang="ko-KR" sz="135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Process</a:t>
            </a:r>
            <a:endParaRPr kumimoji="1" lang="en-US" altLang="ko-KR" sz="13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47" name="양쪽 모서리가 둥근 사각형 346"/>
          <p:cNvSpPr/>
          <p:nvPr/>
        </p:nvSpPr>
        <p:spPr>
          <a:xfrm>
            <a:off x="376983" y="1875956"/>
            <a:ext cx="1574962" cy="399211"/>
          </a:xfrm>
          <a:prstGeom prst="round2SameRect">
            <a:avLst>
              <a:gd name="adj1" fmla="val 16668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8" name="양쪽 모서리가 둥근 사각형 347"/>
          <p:cNvSpPr/>
          <p:nvPr/>
        </p:nvSpPr>
        <p:spPr>
          <a:xfrm>
            <a:off x="374507" y="1880783"/>
            <a:ext cx="1656184" cy="399211"/>
          </a:xfrm>
          <a:prstGeom prst="round2SameRect">
            <a:avLst>
              <a:gd name="adj1" fmla="val 16668"/>
              <a:gd name="adj2" fmla="val 0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alpha val="0"/>
                </a:sysClr>
              </a:gs>
              <a:gs pos="100000">
                <a:sysClr val="window" lastClr="FFFFFF"/>
              </a:gs>
            </a:gsLst>
            <a:lin ang="5400000" scaled="1"/>
            <a:tileRect/>
          </a:gradFill>
          <a:ln w="19050" cap="flat" cmpd="sng" algn="ctr">
            <a:noFill/>
            <a:prstDash val="solid"/>
          </a:ln>
          <a:effectLst/>
          <a:scene3d>
            <a:camera prst="perspectiveAbove" fov="0">
              <a:rot lat="0" lon="0" rev="0"/>
            </a:camera>
            <a:lightRig rig="flat" dir="t">
              <a:rot lat="0" lon="0" rev="7920000"/>
            </a:lightRig>
          </a:scene3d>
          <a:sp3d prstMaterial="clear">
            <a:bevelT w="57150" h="57150"/>
          </a:sp3d>
        </p:spPr>
        <p:txBody>
          <a:bodyPr anchor="ctr"/>
          <a:lstStyle/>
          <a:p>
            <a:pPr>
              <a:defRPr/>
            </a:pPr>
            <a:endParaRPr lang="ko-KR" altLang="en-US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349" name="AutoShape 15"/>
          <p:cNvSpPr>
            <a:spLocks noChangeAspect="1" noChangeArrowheads="1"/>
          </p:cNvSpPr>
          <p:nvPr/>
        </p:nvSpPr>
        <p:spPr bwMode="gray">
          <a:xfrm>
            <a:off x="391262" y="4606061"/>
            <a:ext cx="1561363" cy="983178"/>
          </a:xfrm>
          <a:prstGeom prst="roundRect">
            <a:avLst>
              <a:gd name="adj" fmla="val 4690"/>
            </a:avLst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endParaRPr lang="ko-KR" altLang="en-US" sz="14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50" name="AutoShape 15"/>
          <p:cNvSpPr>
            <a:spLocks noChangeAspect="1" noChangeArrowheads="1"/>
          </p:cNvSpPr>
          <p:nvPr/>
        </p:nvSpPr>
        <p:spPr bwMode="gray">
          <a:xfrm>
            <a:off x="391262" y="5660958"/>
            <a:ext cx="1561363" cy="864434"/>
          </a:xfrm>
          <a:prstGeom prst="roundRect">
            <a:avLst>
              <a:gd name="adj" fmla="val 4690"/>
            </a:avLst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endParaRPr lang="ko-KR" altLang="en-US" sz="14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51" name="Rectangle 23"/>
          <p:cNvSpPr>
            <a:spLocks noChangeArrowheads="1"/>
          </p:cNvSpPr>
          <p:nvPr/>
        </p:nvSpPr>
        <p:spPr bwMode="gray">
          <a:xfrm>
            <a:off x="376486" y="3356297"/>
            <a:ext cx="1531521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주관기관마다</a:t>
            </a: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개별 구매 후</a:t>
            </a: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연구자에게</a:t>
            </a: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b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공급</a:t>
            </a:r>
            <a:endParaRPr lang="en-US" altLang="ko-KR" sz="1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52" name="Rectangle 23"/>
          <p:cNvSpPr>
            <a:spLocks noChangeArrowheads="1"/>
          </p:cNvSpPr>
          <p:nvPr/>
        </p:nvSpPr>
        <p:spPr bwMode="gray">
          <a:xfrm>
            <a:off x="381516" y="4662606"/>
            <a:ext cx="1728192" cy="83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주관기관이 </a:t>
            </a: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개별 계약에</a:t>
            </a: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의해 수행</a:t>
            </a:r>
            <a:endParaRPr lang="en-US" altLang="ko-KR" sz="1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53" name="Rectangle 23"/>
          <p:cNvSpPr>
            <a:spLocks noChangeArrowheads="1"/>
          </p:cNvSpPr>
          <p:nvPr/>
        </p:nvSpPr>
        <p:spPr bwMode="gray">
          <a:xfrm>
            <a:off x="381516" y="5699348"/>
            <a:ext cx="145418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지경부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장관</a:t>
            </a: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승인 후 주관</a:t>
            </a: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기관이 처리</a:t>
            </a:r>
            <a:endParaRPr lang="en-US" altLang="ko-KR" sz="1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54" name="Rectangle 17"/>
          <p:cNvSpPr>
            <a:spLocks noChangeArrowheads="1"/>
          </p:cNvSpPr>
          <p:nvPr/>
        </p:nvSpPr>
        <p:spPr bwMode="auto">
          <a:xfrm>
            <a:off x="395536" y="1887705"/>
            <a:ext cx="15891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설립 전</a:t>
            </a:r>
            <a:endParaRPr lang="en-US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55" name="Text Box 348"/>
          <p:cNvSpPr txBox="1">
            <a:spLocks noChangeArrowheads="1"/>
          </p:cNvSpPr>
          <p:nvPr/>
        </p:nvSpPr>
        <p:spPr bwMode="black">
          <a:xfrm>
            <a:off x="5148064" y="2002195"/>
            <a:ext cx="338437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>일괄구매를 통한 예산절감으로 사업비의 효율적 활용 가능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  <a:cs typeface="-윤고딕140"/>
              </a:rPr>
            </a:br>
            <a:r>
              <a:rPr lang="en-US" altLang="ko-KR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(</a:t>
            </a:r>
            <a:r>
              <a:rPr lang="ko-KR" altLang="en-US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절감된 예산은 주관기관 사업비로 </a:t>
            </a:r>
            <a:r>
              <a:rPr lang="ko-KR" altLang="en-US" sz="1400" dirty="0" err="1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환류</a:t>
            </a:r>
            <a:r>
              <a:rPr lang="en-US" altLang="ko-KR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)</a:t>
            </a:r>
            <a:endParaRPr lang="ko-KR" altLang="ko-KR" sz="1400" dirty="0" smtClean="0">
              <a:solidFill>
                <a:srgbClr val="3333CC"/>
              </a:solidFill>
              <a:latin typeface="HY헤드라인M" pitchFamily="18" charset="-127"/>
              <a:ea typeface="HY헤드라인M" pitchFamily="18" charset="-127"/>
              <a:cs typeface="-윤고딕14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latin typeface="HY헤드라인M" pitchFamily="18" charset="-127"/>
              <a:ea typeface="HY헤드라인M" pitchFamily="18" charset="-127"/>
              <a:cs typeface="-윤고딕140"/>
            </a:endParaRPr>
          </a:p>
        </p:txBody>
      </p:sp>
      <p:sp>
        <p:nvSpPr>
          <p:cNvPr id="356" name="Text Box 348"/>
          <p:cNvSpPr txBox="1">
            <a:spLocks noChangeArrowheads="1"/>
          </p:cNvSpPr>
          <p:nvPr/>
        </p:nvSpPr>
        <p:spPr bwMode="black">
          <a:xfrm>
            <a:off x="5148064" y="3057565"/>
            <a:ext cx="34563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>주관기관의 장비 운영 및 유지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  <a:cs typeface="-윤고딕140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>보수에 대한 부담 경감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  <a:cs typeface="-윤고딕140"/>
              </a:rPr>
            </a:br>
            <a:r>
              <a:rPr lang="en-US" altLang="ko-KR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(</a:t>
            </a:r>
            <a:r>
              <a:rPr lang="ko-KR" altLang="en-US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과제수행기간 또는 성과활용기간 동안</a:t>
            </a:r>
            <a:r>
              <a:rPr lang="en-US" altLang="ko-KR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/>
            </a:r>
            <a:br>
              <a:rPr lang="en-US" altLang="ko-KR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</a:br>
            <a:r>
              <a:rPr lang="en-US" altLang="ko-KR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 </a:t>
            </a:r>
            <a:r>
              <a:rPr lang="ko-KR" altLang="en-US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무상 유지보수</a:t>
            </a:r>
            <a:r>
              <a:rPr lang="en-US" altLang="ko-KR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)</a:t>
            </a:r>
            <a:endParaRPr lang="ko-KR" altLang="ko-KR" dirty="0" smtClean="0">
              <a:latin typeface="HY헤드라인M" pitchFamily="18" charset="-127"/>
              <a:ea typeface="HY헤드라인M" pitchFamily="18" charset="-127"/>
              <a:cs typeface="-윤고딕140"/>
            </a:endParaRPr>
          </a:p>
        </p:txBody>
      </p:sp>
      <p:sp>
        <p:nvSpPr>
          <p:cNvPr id="357" name="Text Box 348"/>
          <p:cNvSpPr txBox="1">
            <a:spLocks noChangeArrowheads="1"/>
          </p:cNvSpPr>
          <p:nvPr/>
        </p:nvSpPr>
        <p:spPr bwMode="black">
          <a:xfrm>
            <a:off x="5148064" y="4149080"/>
            <a:ext cx="35283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>연구자의 장비정보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>,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>활용실적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  <a:cs typeface="-윤고딕140"/>
            </a:endParaRPr>
          </a:p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>입력 등 부대업무 경감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  <a:cs typeface="-윤고딕140"/>
              </a:rPr>
            </a:br>
            <a:r>
              <a:rPr lang="en-US" altLang="ko-KR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(</a:t>
            </a:r>
            <a:r>
              <a:rPr lang="ko-KR" altLang="en-US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장비정보 입력 및 활용실적 등을 장비</a:t>
            </a:r>
            <a:r>
              <a:rPr lang="en-US" altLang="ko-KR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/>
            </a:r>
            <a:br>
              <a:rPr lang="en-US" altLang="ko-KR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</a:br>
            <a:r>
              <a:rPr lang="en-US" altLang="ko-KR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 </a:t>
            </a:r>
            <a:r>
              <a:rPr lang="ko-KR" altLang="en-US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전문기관에서 담당</a:t>
            </a:r>
            <a:r>
              <a:rPr lang="en-US" altLang="ko-KR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)</a:t>
            </a:r>
            <a:endParaRPr lang="ko-KR" altLang="ko-KR" dirty="0" smtClean="0">
              <a:latin typeface="HY헤드라인M" pitchFamily="18" charset="-127"/>
              <a:ea typeface="HY헤드라인M" pitchFamily="18" charset="-127"/>
              <a:cs typeface="-윤고딕140"/>
            </a:endParaRPr>
          </a:p>
        </p:txBody>
      </p:sp>
      <p:pic>
        <p:nvPicPr>
          <p:cNvPr id="358" name="Picture 40" descr="그림자없는큰원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9627" y="2097485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9" name="Picture 40" descr="그림자없는큰원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9627" y="3163888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0" name="Picture 40" descr="그림자없는큰원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9627" y="4254823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0" name="AutoShape 378"/>
          <p:cNvSpPr>
            <a:spLocks noChangeArrowheads="1"/>
          </p:cNvSpPr>
          <p:nvPr/>
        </p:nvSpPr>
        <p:spPr bwMode="auto">
          <a:xfrm rot="10800000">
            <a:off x="2339055" y="4500736"/>
            <a:ext cx="235757" cy="384423"/>
          </a:xfrm>
          <a:prstGeom prst="upArrow">
            <a:avLst>
              <a:gd name="adj1" fmla="val 49796"/>
              <a:gd name="adj2" fmla="val 44806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100"/>
          </a:p>
        </p:txBody>
      </p:sp>
      <p:sp>
        <p:nvSpPr>
          <p:cNvPr id="71" name="AutoShape 378"/>
          <p:cNvSpPr>
            <a:spLocks noChangeArrowheads="1"/>
          </p:cNvSpPr>
          <p:nvPr/>
        </p:nvSpPr>
        <p:spPr bwMode="auto">
          <a:xfrm rot="10800000">
            <a:off x="2339055" y="3702173"/>
            <a:ext cx="235757" cy="384423"/>
          </a:xfrm>
          <a:prstGeom prst="upArrow">
            <a:avLst>
              <a:gd name="adj1" fmla="val 49796"/>
              <a:gd name="adj2" fmla="val 44806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100"/>
          </a:p>
        </p:txBody>
      </p:sp>
      <p:sp>
        <p:nvSpPr>
          <p:cNvPr id="72" name="AutoShape 15"/>
          <p:cNvSpPr>
            <a:spLocks noChangeAspect="1" noChangeArrowheads="1"/>
          </p:cNvSpPr>
          <p:nvPr/>
        </p:nvSpPr>
        <p:spPr bwMode="gray">
          <a:xfrm>
            <a:off x="391262" y="2348880"/>
            <a:ext cx="1561363" cy="851519"/>
          </a:xfrm>
          <a:prstGeom prst="roundRect">
            <a:avLst>
              <a:gd name="adj" fmla="val 4690"/>
            </a:avLst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endParaRPr lang="ko-KR" altLang="en-US" sz="14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6" name="AutoShape 378"/>
          <p:cNvSpPr>
            <a:spLocks noChangeArrowheads="1"/>
          </p:cNvSpPr>
          <p:nvPr/>
        </p:nvSpPr>
        <p:spPr bwMode="auto">
          <a:xfrm rot="10800000">
            <a:off x="2339055" y="2771403"/>
            <a:ext cx="235757" cy="384423"/>
          </a:xfrm>
          <a:prstGeom prst="upArrow">
            <a:avLst>
              <a:gd name="adj1" fmla="val 49796"/>
              <a:gd name="adj2" fmla="val 44806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100"/>
          </a:p>
        </p:txBody>
      </p:sp>
      <p:grpSp>
        <p:nvGrpSpPr>
          <p:cNvPr id="14" name="그룹 76"/>
          <p:cNvGrpSpPr/>
          <p:nvPr/>
        </p:nvGrpSpPr>
        <p:grpSpPr>
          <a:xfrm>
            <a:off x="2042195" y="2297063"/>
            <a:ext cx="834356" cy="382794"/>
            <a:chOff x="2125515" y="3395092"/>
            <a:chExt cx="792088" cy="382794"/>
          </a:xfrm>
        </p:grpSpPr>
        <p:sp>
          <p:nvSpPr>
            <p:cNvPr id="78" name="AutoShape 14"/>
            <p:cNvSpPr>
              <a:spLocks noChangeArrowheads="1"/>
            </p:cNvSpPr>
            <p:nvPr/>
          </p:nvSpPr>
          <p:spPr bwMode="invGray">
            <a:xfrm>
              <a:off x="2125515" y="3469794"/>
              <a:ext cx="792088" cy="308092"/>
            </a:xfrm>
            <a:prstGeom prst="roundRect">
              <a:avLst>
                <a:gd name="adj" fmla="val 3949"/>
              </a:avLst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ko-KR" altLang="en-US" sz="1200" dirty="0"/>
            </a:p>
          </p:txBody>
        </p:sp>
        <p:sp>
          <p:nvSpPr>
            <p:cNvPr id="79" name="Text Box 9"/>
            <p:cNvSpPr txBox="1">
              <a:spLocks noChangeArrowheads="1"/>
            </p:cNvSpPr>
            <p:nvPr/>
          </p:nvSpPr>
          <p:spPr bwMode="white">
            <a:xfrm>
              <a:off x="2197523" y="3395092"/>
              <a:ext cx="648072" cy="365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50000"/>
                </a:lnSpc>
                <a:buClr>
                  <a:srgbClr val="C00000"/>
                </a:buClr>
              </a:pPr>
              <a:r>
                <a:rPr lang="ko-KR" altLang="en-US" sz="1400" dirty="0" smtClean="0">
                  <a:solidFill>
                    <a:srgbClr val="FFC000"/>
                  </a:solidFill>
                  <a:latin typeface="HY견고딕" pitchFamily="18" charset="-127"/>
                  <a:ea typeface="HY견고딕" pitchFamily="18" charset="-127"/>
                </a:rPr>
                <a:t>심의</a:t>
              </a:r>
              <a:endParaRPr lang="en-US" altLang="ko-KR" sz="1400" dirty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5" name="그룹 54"/>
          <p:cNvGrpSpPr/>
          <p:nvPr/>
        </p:nvGrpSpPr>
        <p:grpSpPr>
          <a:xfrm>
            <a:off x="2987824" y="2348880"/>
            <a:ext cx="1626086" cy="907529"/>
            <a:chOff x="6715140" y="3945521"/>
            <a:chExt cx="2286016" cy="960959"/>
          </a:xfrm>
        </p:grpSpPr>
        <p:sp>
          <p:nvSpPr>
            <p:cNvPr id="81" name="AutoShape 14"/>
            <p:cNvSpPr>
              <a:spLocks noChangeAspect="1" noChangeArrowheads="1"/>
            </p:cNvSpPr>
            <p:nvPr/>
          </p:nvSpPr>
          <p:spPr bwMode="gray">
            <a:xfrm>
              <a:off x="6715140" y="3945521"/>
              <a:ext cx="2286016" cy="960959"/>
            </a:xfrm>
            <a:prstGeom prst="roundRect">
              <a:avLst>
                <a:gd name="adj" fmla="val 4690"/>
              </a:avLst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hangingPunct="1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endParaRPr lang="ko-KR" altLang="en-US" sz="140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2" name="AutoShape 15"/>
            <p:cNvSpPr>
              <a:spLocks noChangeAspect="1" noChangeArrowheads="1"/>
            </p:cNvSpPr>
            <p:nvPr/>
          </p:nvSpPr>
          <p:spPr bwMode="gray">
            <a:xfrm>
              <a:off x="6730646" y="3957691"/>
              <a:ext cx="2258327" cy="937125"/>
            </a:xfrm>
            <a:prstGeom prst="roundRect">
              <a:avLst>
                <a:gd name="adj" fmla="val 4690"/>
              </a:avLst>
            </a:prstGeom>
            <a:ln>
              <a:solidFill>
                <a:schemeClr val="accent2">
                  <a:lumMod val="5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hangingPunct="1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endParaRPr lang="ko-KR" altLang="en-US" sz="140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83" name="Rectangle 23"/>
          <p:cNvSpPr>
            <a:spLocks noChangeArrowheads="1"/>
          </p:cNvSpPr>
          <p:nvPr/>
        </p:nvSpPr>
        <p:spPr bwMode="gray">
          <a:xfrm>
            <a:off x="381516" y="2373263"/>
            <a:ext cx="172819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각 전담기관이</a:t>
            </a: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사업수행 중</a:t>
            </a: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14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중장위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심의</a:t>
            </a:r>
            <a:endParaRPr lang="en-US" altLang="ko-KR" sz="1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4" name="Rectangle 23"/>
          <p:cNvSpPr>
            <a:spLocks noChangeArrowheads="1"/>
          </p:cNvSpPr>
          <p:nvPr/>
        </p:nvSpPr>
        <p:spPr bwMode="gray">
          <a:xfrm>
            <a:off x="2987098" y="2425080"/>
            <a:ext cx="18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장비전문기관이</a:t>
            </a: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과제 </a:t>
            </a:r>
            <a:r>
              <a:rPr lang="ko-KR" altLang="en-US" sz="1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협약</a:t>
            </a:r>
            <a:r>
              <a:rPr lang="en-US" altLang="ko-KR" sz="1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전</a:t>
            </a:r>
            <a:r>
              <a:rPr lang="en-US" altLang="ko-KR" sz="1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1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통합 심의</a:t>
            </a:r>
            <a:endParaRPr lang="en-US" altLang="ko-KR" sz="1300" dirty="0" smtClean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5" name="Text Box 348"/>
          <p:cNvSpPr txBox="1">
            <a:spLocks noChangeArrowheads="1"/>
          </p:cNvSpPr>
          <p:nvPr/>
        </p:nvSpPr>
        <p:spPr bwMode="black">
          <a:xfrm>
            <a:off x="5148064" y="5348833"/>
            <a:ext cx="35283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  <a:cs typeface="-윤고딕140"/>
              </a:rPr>
              <a:t>해외 장비제조업체와의 의존적 관계 개선 기대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  <a:cs typeface="-윤고딕140"/>
            </a:endParaRPr>
          </a:p>
          <a:p>
            <a:r>
              <a:rPr lang="en-US" altLang="ko-KR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(</a:t>
            </a:r>
            <a:r>
              <a:rPr lang="ko-KR" altLang="en-US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장비정보의 공유 및 구입가격의 투명성</a:t>
            </a:r>
            <a:r>
              <a:rPr lang="en-US" altLang="ko-KR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/>
            </a:r>
            <a:br>
              <a:rPr lang="en-US" altLang="ko-KR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</a:br>
            <a:r>
              <a:rPr lang="en-US" altLang="ko-KR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 </a:t>
            </a:r>
            <a:r>
              <a:rPr lang="ko-KR" altLang="en-US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확보에 따름</a:t>
            </a:r>
            <a:r>
              <a:rPr lang="en-US" altLang="ko-KR" sz="1400" dirty="0" smtClean="0">
                <a:solidFill>
                  <a:srgbClr val="3333CC"/>
                </a:solidFill>
                <a:latin typeface="HY헤드라인M" pitchFamily="18" charset="-127"/>
                <a:ea typeface="HY헤드라인M" pitchFamily="18" charset="-127"/>
                <a:cs typeface="-윤고딕140"/>
              </a:rPr>
              <a:t>)</a:t>
            </a:r>
            <a:endParaRPr lang="ko-KR" altLang="ko-KR" dirty="0" smtClean="0">
              <a:latin typeface="HY헤드라인M" pitchFamily="18" charset="-127"/>
              <a:ea typeface="HY헤드라인M" pitchFamily="18" charset="-127"/>
              <a:cs typeface="-윤고딕140"/>
            </a:endParaRPr>
          </a:p>
        </p:txBody>
      </p:sp>
      <p:pic>
        <p:nvPicPr>
          <p:cNvPr id="86" name="Picture 40" descr="그림자없는큰원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9627" y="5454576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9" name="TextBox 88"/>
          <p:cNvSpPr txBox="1"/>
          <p:nvPr/>
        </p:nvSpPr>
        <p:spPr>
          <a:xfrm>
            <a:off x="276146" y="701405"/>
            <a:ext cx="778674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[</a:t>
            </a:r>
            <a:r>
              <a:rPr kumimoji="0" lang="ko-KR" altLang="en-US" sz="2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참고</a:t>
            </a:r>
            <a:r>
              <a:rPr kumimoji="0" lang="en-US" altLang="ko-KR" sz="2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] </a:t>
            </a:r>
            <a:r>
              <a:rPr kumimoji="0" lang="ko-KR" altLang="en-US" sz="2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연구장비 관리 전문기관</a:t>
            </a:r>
            <a:endParaRPr kumimoji="0" lang="ko-KR" altLang="en-US" sz="2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8"/>
          <p:cNvGrpSpPr>
            <a:grpSpLocks/>
          </p:cNvGrpSpPr>
          <p:nvPr/>
        </p:nvGrpSpPr>
        <p:grpSpPr bwMode="auto">
          <a:xfrm>
            <a:off x="549275" y="1628775"/>
            <a:ext cx="7920038" cy="4464050"/>
            <a:chOff x="2835" y="1525"/>
            <a:chExt cx="2677" cy="1171"/>
          </a:xfrm>
        </p:grpSpPr>
        <p:pic>
          <p:nvPicPr>
            <p:cNvPr id="122888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>
              <a:off x="2835" y="1525"/>
              <a:ext cx="267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889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 flipV="1">
              <a:off x="2835" y="2087"/>
              <a:ext cx="2677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76146" y="848325"/>
            <a:ext cx="778674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kumimoji="0" lang="ko-KR" altLang="en-US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신청자격</a:t>
            </a:r>
          </a:p>
        </p:txBody>
      </p:sp>
      <p:sp>
        <p:nvSpPr>
          <p:cNvPr id="122885" name="직사각형 11"/>
          <p:cNvSpPr>
            <a:spLocks noChangeArrowheads="1"/>
          </p:cNvSpPr>
          <p:nvPr/>
        </p:nvSpPr>
        <p:spPr bwMode="auto">
          <a:xfrm>
            <a:off x="827088" y="1833563"/>
            <a:ext cx="7489825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00"/>
              </a:spcBef>
            </a:pPr>
            <a:r>
              <a:rPr lang="ko-KR" altLang="en-US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</a:t>
            </a: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기 업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공장등록사업자</a:t>
            </a:r>
            <a:r>
              <a:rPr lang="en-US" altLang="ko-KR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벤처기업</a:t>
            </a:r>
            <a:r>
              <a:rPr lang="en-US" altLang="ko-KR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특별조치법에 의한 소기업</a:t>
            </a:r>
            <a:r>
              <a:rPr lang="en-US" altLang="ko-KR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기업부설연구소 보유 사업자</a:t>
            </a:r>
            <a:endParaRPr lang="en-US" altLang="ko-KR" sz="200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160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※ </a:t>
            </a:r>
            <a:r>
              <a:rPr lang="ko-KR" altLang="en-US" sz="14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창업 </a:t>
            </a:r>
            <a:r>
              <a:rPr lang="en-US" altLang="ko-KR" sz="14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4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미만</a:t>
            </a:r>
            <a:r>
              <a:rPr lang="en-US" altLang="ko-KR" sz="14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부설연구소 미보유 기업은 주관기관으로 참여 불가</a:t>
            </a:r>
            <a:endParaRPr lang="en-US" altLang="ko-KR" sz="160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altLang="ko-KR" sz="120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국</a:t>
            </a:r>
            <a:r>
              <a:rPr lang="en-US" altLang="ko-KR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•</a:t>
            </a: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공립연구기관</a:t>
            </a:r>
            <a:r>
              <a:rPr lang="en-US" altLang="ko-KR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특정연구기관 및 정부출연연구기관</a:t>
            </a:r>
            <a:r>
              <a:rPr lang="en-US" altLang="ko-KR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altLang="ko-KR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산업기술연구조합</a:t>
            </a:r>
            <a:r>
              <a:rPr lang="en-US" altLang="ko-KR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전문생산기술연구소 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ko-KR" altLang="en-US" sz="140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</a:t>
            </a: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대학</a:t>
            </a:r>
            <a:r>
              <a:rPr lang="en-US" altLang="ko-KR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산업대학</a:t>
            </a:r>
            <a:r>
              <a:rPr lang="en-US" altLang="ko-KR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전문대학</a:t>
            </a:r>
            <a:r>
              <a:rPr lang="en-US" altLang="ko-KR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기술대학</a:t>
            </a:r>
            <a:r>
              <a:rPr lang="en-US" altLang="ko-KR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00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ko-KR" altLang="en-US" sz="140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</a:t>
            </a: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사업자단체</a:t>
            </a:r>
            <a:r>
              <a:rPr lang="en-US" altLang="ko-KR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비영리연구법인</a:t>
            </a:r>
            <a:r>
              <a:rPr lang="en-US" altLang="ko-KR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테크노파크</a:t>
            </a:r>
            <a:r>
              <a:rPr lang="en-US" altLang="ko-KR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사업자 </a:t>
            </a:r>
            <a:endParaRPr lang="en-US" altLang="ko-KR" sz="200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ts val="200"/>
              </a:spcBef>
            </a:pPr>
            <a:endParaRPr lang="en-US" altLang="ko-KR" sz="140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 </a:t>
            </a:r>
            <a:r>
              <a:rPr lang="ko-KR" altLang="en-US" sz="2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특별법에 따른 연구개발서비스업자 </a:t>
            </a:r>
            <a:endParaRPr lang="en-US" altLang="ko-KR" sz="200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2886" name="직사각형 12"/>
          <p:cNvSpPr>
            <a:spLocks noChangeArrowheads="1"/>
          </p:cNvSpPr>
          <p:nvPr/>
        </p:nvSpPr>
        <p:spPr bwMode="auto">
          <a:xfrm>
            <a:off x="971550" y="6084888"/>
            <a:ext cx="7129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※</a:t>
            </a:r>
            <a:r>
              <a:rPr lang="ko-KR" altLang="en-US" sz="14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사업별 특성에 따라 신청자격이 다를 수 있음으로 개별사업별 공고문을 반드시 참조</a:t>
            </a:r>
            <a:endParaRPr lang="ko-KR" altLang="en-US" sz="140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8"/>
          <p:cNvGrpSpPr>
            <a:grpSpLocks/>
          </p:cNvGrpSpPr>
          <p:nvPr/>
        </p:nvGrpSpPr>
        <p:grpSpPr bwMode="auto">
          <a:xfrm>
            <a:off x="549275" y="1574800"/>
            <a:ext cx="8126413" cy="4608513"/>
            <a:chOff x="2835" y="1525"/>
            <a:chExt cx="2677" cy="1171"/>
          </a:xfrm>
        </p:grpSpPr>
        <p:pic>
          <p:nvPicPr>
            <p:cNvPr id="123935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>
              <a:off x="2835" y="1525"/>
              <a:ext cx="267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36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 flipV="1">
              <a:off x="2835" y="2087"/>
              <a:ext cx="2677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직사각형 2"/>
          <p:cNvSpPr/>
          <p:nvPr/>
        </p:nvSpPr>
        <p:spPr>
          <a:xfrm>
            <a:off x="5937152" y="44624"/>
            <a:ext cx="335849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지식경제 기술혁신사업 안내</a:t>
            </a:r>
            <a:endParaRPr lang="en-US" altLang="ko-KR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146" y="848325"/>
            <a:ext cx="778674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kumimoji="0" lang="ko-KR" altLang="en-US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출연금 지원조건</a:t>
            </a:r>
          </a:p>
        </p:txBody>
      </p:sp>
      <p:sp>
        <p:nvSpPr>
          <p:cNvPr id="123910" name="직사각형 11"/>
          <p:cNvSpPr>
            <a:spLocks noChangeArrowheads="1"/>
          </p:cNvSpPr>
          <p:nvPr/>
        </p:nvSpPr>
        <p:spPr bwMode="auto">
          <a:xfrm>
            <a:off x="755650" y="1836738"/>
            <a:ext cx="770413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00"/>
              </a:spcBef>
            </a:pPr>
            <a:r>
              <a:rPr lang="ko-KR" altLang="en-US" sz="20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사업특성에 따라 출연금 지원비율이 상이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개별 사업공고 참조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altLang="ko-KR" sz="12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20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여러 개의 세부과제가 하나의 과제를 구성하는 경우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세부과제 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단위로 출연금 지원기준 적용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ts val="200"/>
              </a:spcBef>
            </a:pPr>
            <a:endParaRPr lang="ko-KR" altLang="en-US" sz="14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20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지식경제 기술혁신사업 출연금 지원기준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ts val="200"/>
              </a:spcBef>
            </a:pP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524000" y="4009463"/>
          <a:ext cx="6095999" cy="1435760"/>
        </p:xfrm>
        <a:graphic>
          <a:graphicData uri="http://schemas.openxmlformats.org/drawingml/2006/table">
            <a:tbl>
              <a:tblPr/>
              <a:tblGrid>
                <a:gridCol w="1247800"/>
                <a:gridCol w="2448272"/>
                <a:gridCol w="2399927"/>
              </a:tblGrid>
              <a:tr h="28715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참여기업 수</a:t>
                      </a:r>
                      <a:endParaRPr lang="ko-KR" altLang="en-US" sz="1200" b="1" i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0339" marR="60339" marT="16564" marB="16564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참여기업 유형 및 구성</a:t>
                      </a:r>
                      <a:endParaRPr lang="ko-KR" altLang="en-US" sz="1200" b="1" i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0339" marR="60339" marT="16564" marB="16564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정부출연금 지원 비율</a:t>
                      </a:r>
                      <a:endParaRPr lang="ko-KR" altLang="en-US" sz="1200" b="1" i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0339" marR="60339" marT="16564" marB="16564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152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1</a:t>
                      </a: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개</a:t>
                      </a:r>
                      <a:endParaRPr lang="ko-KR" altLang="en-US" sz="1200" b="1" i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0339" marR="60339" marT="16564" marB="16564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중소기업 또는 중견기업</a:t>
                      </a:r>
                      <a:endParaRPr lang="ko-KR" altLang="en-US" sz="1200" b="1" i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0339" marR="60339" marT="16564" marB="16564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연도별 사업비의 </a:t>
                      </a:r>
                      <a:r>
                        <a:rPr lang="en-US" altLang="ko-KR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75.0% </a:t>
                      </a:r>
                      <a:r>
                        <a:rPr lang="ko-KR" altLang="en-US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이하</a:t>
                      </a:r>
                      <a:endParaRPr lang="ko-KR" altLang="en-US" sz="1200" b="1" i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0339" marR="60339" marT="16564" marB="16564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1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대기업</a:t>
                      </a:r>
                      <a:endParaRPr lang="ko-KR" altLang="en-US" sz="1200" b="1" i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0339" marR="60339" marT="16564" marB="16564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연도별 사업비의 </a:t>
                      </a:r>
                      <a:r>
                        <a:rPr lang="en-US" altLang="ko-KR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50.0% </a:t>
                      </a: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이하</a:t>
                      </a:r>
                      <a:endParaRPr lang="ko-KR" altLang="en-US" sz="1200" b="1" i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0339" marR="60339" marT="16564" marB="16564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152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2</a:t>
                      </a:r>
                      <a:r>
                        <a:rPr lang="ko-KR" altLang="en-US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개 이상</a:t>
                      </a:r>
                      <a:endParaRPr lang="ko-KR" altLang="en-US" sz="1200" b="1" i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0339" marR="60339" marT="16564" marB="16564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중소기업 또는 중견기업 </a:t>
                      </a:r>
                      <a:r>
                        <a:rPr lang="en-US" altLang="ko-KR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2/3 </a:t>
                      </a: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이상</a:t>
                      </a:r>
                      <a:endParaRPr lang="ko-KR" altLang="en-US" sz="1200" b="1" i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0339" marR="60339" marT="16564" marB="16564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연도별 사업비의 </a:t>
                      </a:r>
                      <a:r>
                        <a:rPr lang="en-US" altLang="ko-KR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75.0% </a:t>
                      </a:r>
                      <a:r>
                        <a:rPr lang="ko-KR" altLang="en-US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이하</a:t>
                      </a:r>
                      <a:endParaRPr lang="ko-KR" altLang="en-US" sz="1200" b="1" i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0339" marR="60339" marT="16564" marB="16564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1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그 밖의 경우</a:t>
                      </a:r>
                      <a:endParaRPr lang="ko-KR" altLang="en-US" sz="1200" b="1" i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0339" marR="60339" marT="16564" marB="16564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연도별 사업비의 </a:t>
                      </a:r>
                      <a:r>
                        <a:rPr lang="en-US" altLang="ko-KR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50.0% </a:t>
                      </a: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이하</a:t>
                      </a:r>
                      <a:endParaRPr lang="ko-KR" altLang="en-US" sz="1200" b="1" i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0339" marR="60339" marT="16564" marB="16564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8"/>
          <p:cNvGrpSpPr>
            <a:grpSpLocks/>
          </p:cNvGrpSpPr>
          <p:nvPr/>
        </p:nvGrpSpPr>
        <p:grpSpPr bwMode="auto">
          <a:xfrm>
            <a:off x="549275" y="1484313"/>
            <a:ext cx="8126413" cy="5184775"/>
            <a:chOff x="2835" y="1525"/>
            <a:chExt cx="2677" cy="1171"/>
          </a:xfrm>
        </p:grpSpPr>
        <p:pic>
          <p:nvPicPr>
            <p:cNvPr id="124963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>
              <a:off x="2835" y="1525"/>
              <a:ext cx="267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964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 flipV="1">
              <a:off x="2835" y="2087"/>
              <a:ext cx="2677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76146" y="848325"/>
            <a:ext cx="778674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kumimoji="0" lang="ko-KR" altLang="en-US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민간부담 현금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55650" y="1639888"/>
            <a:ext cx="7704138" cy="8515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ko-KR" altLang="en-US" sz="20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사업특성에 따라 비율이 상이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개별 사업공고 참조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ko-KR" sz="5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ts val="200"/>
              </a:spcBef>
              <a:defRPr/>
            </a:pPr>
            <a:r>
              <a:rPr lang="ko-KR" altLang="en-US" sz="20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지식경제 기술혁신사업 출연금 지원기준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4951" name="직사각형 25"/>
          <p:cNvSpPr>
            <a:spLocks noChangeArrowheads="1"/>
          </p:cNvSpPr>
          <p:nvPr/>
        </p:nvSpPr>
        <p:spPr bwMode="auto">
          <a:xfrm>
            <a:off x="1042988" y="4293096"/>
            <a:ext cx="4572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00"/>
              </a:spcBef>
            </a:pPr>
            <a:r>
              <a:rPr lang="en-US" altLang="ko-KR" sz="14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14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정부출연금 및 민간부담금 신청 예시</a:t>
            </a:r>
            <a:endParaRPr lang="en-US" altLang="ko-KR" sz="14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357438" y="4733970"/>
            <a:ext cx="4602162" cy="296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  <a:defRPr/>
            </a:pPr>
            <a:r>
              <a:rPr lang="ko-KR" altLang="en-US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총사업비</a:t>
            </a:r>
            <a:r>
              <a:rPr lang="ko-KR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400</a:t>
            </a:r>
            <a:r>
              <a:rPr lang="ko-KR" altLang="en-US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현금 </a:t>
            </a:r>
            <a:r>
              <a:rPr lang="en-US" altLang="ko-KR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310</a:t>
            </a:r>
            <a:r>
              <a:rPr lang="ko-KR" altLang="en-US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현물 </a:t>
            </a:r>
            <a:r>
              <a:rPr lang="en-US" altLang="ko-KR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90</a:t>
            </a:r>
            <a:r>
              <a:rPr lang="ko-KR" altLang="en-US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258888" y="5176882"/>
            <a:ext cx="3600450" cy="576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정부출연금</a:t>
            </a:r>
            <a:endParaRPr lang="en-US" altLang="ko-K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(300</a:t>
            </a:r>
            <a:r>
              <a:rPr lang="ko-KR" alt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백만원</a:t>
            </a:r>
            <a:r>
              <a:rPr lang="en-US" altLang="ko-K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4932363" y="5176882"/>
            <a:ext cx="1223962" cy="576263"/>
          </a:xfrm>
          <a:prstGeom prst="roundRect">
            <a:avLst/>
          </a:prstGeom>
          <a:solidFill>
            <a:srgbClr val="CCFF99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민간현금</a:t>
            </a:r>
            <a:endParaRPr lang="en-US" altLang="ko-K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(10</a:t>
            </a:r>
            <a:r>
              <a:rPr lang="ko-KR" alt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백만원</a:t>
            </a:r>
            <a:r>
              <a:rPr lang="en-US" altLang="ko-K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6227763" y="5176882"/>
            <a:ext cx="1657350" cy="576263"/>
          </a:xfrm>
          <a:prstGeom prst="roundRect">
            <a:avLst/>
          </a:prstGeom>
          <a:solidFill>
            <a:srgbClr val="CCFF99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민간현물</a:t>
            </a:r>
            <a:endParaRPr lang="en-US" altLang="ko-K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(90</a:t>
            </a:r>
            <a:r>
              <a:rPr lang="ko-KR" alt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백만원</a:t>
            </a:r>
            <a:r>
              <a:rPr lang="en-US" altLang="ko-K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3" name="직선 화살표 연결선 32"/>
          <p:cNvCxnSpPr/>
          <p:nvPr/>
        </p:nvCxnSpPr>
        <p:spPr>
          <a:xfrm>
            <a:off x="1220788" y="6173832"/>
            <a:ext cx="3638550" cy="158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4894263" y="5954757"/>
            <a:ext cx="1296987" cy="158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4899025" y="6184945"/>
            <a:ext cx="3001963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2809875" y="6023020"/>
            <a:ext cx="579438" cy="298450"/>
          </a:xfrm>
          <a:prstGeom prst="rect">
            <a:avLst/>
          </a:prstGeom>
          <a:solidFill>
            <a:srgbClr val="DDE6F1"/>
          </a:solidFill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  <a:defRPr/>
            </a:pPr>
            <a:r>
              <a:rPr lang="en-US" altLang="ko-KR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75%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5848350" y="6032545"/>
            <a:ext cx="1000125" cy="298450"/>
          </a:xfrm>
          <a:prstGeom prst="rect">
            <a:avLst/>
          </a:prstGeom>
          <a:solidFill>
            <a:srgbClr val="DDE6F1"/>
          </a:solidFill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  <a:defRPr/>
            </a:pPr>
            <a:r>
              <a:rPr lang="ko-KR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최소 </a:t>
            </a:r>
            <a:r>
              <a:rPr lang="en-US" altLang="ko-KR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25%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5103813" y="5816645"/>
            <a:ext cx="865187" cy="296862"/>
          </a:xfrm>
          <a:prstGeom prst="rect">
            <a:avLst/>
          </a:prstGeom>
          <a:solidFill>
            <a:srgbClr val="DDE6F1"/>
          </a:solidFill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  <a:defRPr/>
            </a:pPr>
            <a:r>
              <a:rPr lang="ko-KR" altLang="en-US" sz="14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최소</a:t>
            </a:r>
            <a:r>
              <a:rPr lang="en-US" altLang="ko-KR" sz="1400" spc="-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2.5%</a:t>
            </a:r>
          </a:p>
        </p:txBody>
      </p:sp>
      <p:sp>
        <p:nvSpPr>
          <p:cNvPr id="56" name="모서리가 둥근 직사각형 55"/>
          <p:cNvSpPr/>
          <p:nvPr/>
        </p:nvSpPr>
        <p:spPr>
          <a:xfrm>
            <a:off x="1116013" y="4653136"/>
            <a:ext cx="6985000" cy="179528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 altLang="ko-K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ko-K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ko-K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ko-K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ko-K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ko-K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>
              <a:spcBef>
                <a:spcPct val="50000"/>
              </a:spcBef>
              <a:defRPr/>
            </a:pPr>
            <a:endParaRPr lang="ko-KR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1524000" y="2601862"/>
          <a:ext cx="6095999" cy="1475210"/>
        </p:xfrm>
        <a:graphic>
          <a:graphicData uri="http://schemas.openxmlformats.org/drawingml/2006/table">
            <a:tbl>
              <a:tblPr/>
              <a:tblGrid>
                <a:gridCol w="959768"/>
                <a:gridCol w="2448272"/>
                <a:gridCol w="2687959"/>
              </a:tblGrid>
              <a:tr h="2950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참여기업 수</a:t>
                      </a:r>
                      <a:endParaRPr lang="ko-KR" altLang="en-US" sz="1200" b="1" i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58220" marR="58220" marT="15982" marB="1598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참여기업 유형 및 구성</a:t>
                      </a:r>
                      <a:endParaRPr lang="ko-KR" altLang="en-US" sz="1200" b="1" i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58220" marR="58220" marT="15982" marB="1598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민간부담금 중 현금부담비율</a:t>
                      </a:r>
                      <a:endParaRPr lang="ko-KR" altLang="en-US" sz="1200" b="1" i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58220" marR="58220" marT="15982" marB="1598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42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1</a:t>
                      </a: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개</a:t>
                      </a:r>
                      <a:endParaRPr lang="ko-KR" altLang="en-US" sz="1200" b="1" i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58220" marR="58220" marT="15982" marB="1598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중소기업 또는 중견기업</a:t>
                      </a:r>
                      <a:endParaRPr lang="ko-KR" altLang="en-US" sz="1200" b="1" i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58220" marR="58220" marT="15982" marB="1598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연도별 민간부담금의 </a:t>
                      </a:r>
                      <a:r>
                        <a:rPr lang="en-US" altLang="ko-KR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10.0% </a:t>
                      </a:r>
                      <a:r>
                        <a:rPr lang="ko-KR" altLang="en-US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이상</a:t>
                      </a:r>
                      <a:endParaRPr lang="ko-KR" altLang="en-US" sz="1200" b="1" i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58220" marR="58220" marT="15982" marB="1598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대기업</a:t>
                      </a:r>
                      <a:endParaRPr lang="ko-KR" altLang="en-US" sz="1200" b="1" i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58220" marR="58220" marT="15982" marB="1598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연도별 민간부담금의 </a:t>
                      </a:r>
                      <a:r>
                        <a:rPr lang="en-US" altLang="ko-KR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20.0% </a:t>
                      </a: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이상</a:t>
                      </a:r>
                      <a:endParaRPr lang="ko-KR" altLang="en-US" sz="1200" b="1" i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58220" marR="58220" marT="15982" marB="1598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42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2</a:t>
                      </a:r>
                      <a:r>
                        <a:rPr lang="ko-KR" altLang="en-US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개 이상</a:t>
                      </a:r>
                      <a:endParaRPr lang="ko-KR" altLang="en-US" sz="1200" b="1" i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58220" marR="58220" marT="15982" marB="1598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중소기업 또는 중견기업 </a:t>
                      </a:r>
                      <a:r>
                        <a:rPr lang="en-US" altLang="ko-KR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2/3 </a:t>
                      </a: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이상</a:t>
                      </a:r>
                      <a:endParaRPr lang="ko-KR" altLang="en-US" sz="1200" b="1" i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58220" marR="58220" marT="15982" marB="1598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연도별 민간부담금의 </a:t>
                      </a:r>
                      <a:r>
                        <a:rPr lang="en-US" altLang="ko-KR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10.0% </a:t>
                      </a: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이상</a:t>
                      </a:r>
                      <a:endParaRPr lang="ko-KR" altLang="en-US" sz="1200" b="1" i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58220" marR="58220" marT="15982" marB="1598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그 밖의 경우</a:t>
                      </a:r>
                      <a:endParaRPr lang="ko-KR" altLang="en-US" sz="1200" b="1" i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58220" marR="58220" marT="15982" marB="1598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연도별 민간부담금의 </a:t>
                      </a:r>
                      <a:r>
                        <a:rPr lang="en-US" altLang="ko-KR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20.0% </a:t>
                      </a:r>
                      <a:r>
                        <a:rPr lang="ko-KR" altLang="en-US" sz="1200" b="1" i="0" spc="0" dirty="0">
                          <a:solidFill>
                            <a:srgbClr val="000000"/>
                          </a:solidFill>
                          <a:latin typeface="한양중고딕,한컴돋움"/>
                        </a:rPr>
                        <a:t>이상</a:t>
                      </a:r>
                      <a:endParaRPr lang="ko-KR" altLang="en-US" sz="1200" b="1" i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58220" marR="58220" marT="15982" marB="1598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8"/>
          <p:cNvGrpSpPr>
            <a:grpSpLocks/>
          </p:cNvGrpSpPr>
          <p:nvPr/>
        </p:nvGrpSpPr>
        <p:grpSpPr bwMode="auto">
          <a:xfrm>
            <a:off x="549275" y="1484313"/>
            <a:ext cx="8126413" cy="5184775"/>
            <a:chOff x="2835" y="1525"/>
            <a:chExt cx="2677" cy="1171"/>
          </a:xfrm>
        </p:grpSpPr>
        <p:pic>
          <p:nvPicPr>
            <p:cNvPr id="125963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>
              <a:off x="2835" y="1525"/>
              <a:ext cx="267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964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 flipV="1">
              <a:off x="2835" y="2087"/>
              <a:ext cx="2677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76146" y="848325"/>
            <a:ext cx="778674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kumimoji="0" lang="ko-KR" altLang="en-US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지원제외</a:t>
            </a: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(1/2)</a:t>
            </a:r>
            <a:endParaRPr kumimoji="0" lang="ko-KR" altLang="en-US" sz="2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954088" y="2482850"/>
            <a:ext cx="7180262" cy="1500188"/>
          </a:xfrm>
          <a:prstGeom prst="roundRect">
            <a:avLst>
              <a:gd name="adj" fmla="val 1091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round/>
            <a:headEnd/>
            <a:tailEnd/>
          </a:ln>
          <a:effectLst>
            <a:outerShdw dist="101600" dir="2400000" algn="ctr" rotWithShape="0">
              <a:srgbClr val="000000">
                <a:alpha val="50000"/>
              </a:srgbClr>
            </a:outerShdw>
          </a:effectLst>
        </p:spPr>
        <p:txBody>
          <a:bodyPr wrap="none" lIns="252000" tIns="0" bIns="108000" anchor="ctr"/>
          <a:lstStyle/>
          <a:p>
            <a:pPr>
              <a:lnSpc>
                <a:spcPct val="135000"/>
              </a:lnSpc>
              <a:defRPr/>
            </a:pP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개발내용이 기 개발되었거나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 지원된 과제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160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중복성</a:t>
            </a:r>
            <a:r>
              <a:rPr lang="ko-KR" altLang="en-US" sz="16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검토</a:t>
            </a:r>
            <a:endParaRPr lang="en-US" altLang="ko-KR" sz="16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16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16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한국산업기술평가관리원</a:t>
            </a:r>
            <a:r>
              <a:rPr lang="en-US" altLang="ko-KR" sz="16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(www.keit.re.kr)</a:t>
            </a:r>
            <a:r>
              <a:rPr lang="ko-KR" altLang="en-US" sz="16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접속 </a:t>
            </a:r>
            <a:r>
              <a:rPr lang="ko-KR" altLang="en-US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→ 자료마당</a:t>
            </a:r>
            <a:endParaRPr lang="en-US" altLang="ko-KR" sz="16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r>
              <a:rPr lang="ko-KR" altLang="en-US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→ </a:t>
            </a:r>
            <a:r>
              <a:rPr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KEIT</a:t>
            </a:r>
            <a:r>
              <a:rPr lang="ko-KR" altLang="en-US" sz="16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지원과제검색 </a:t>
            </a:r>
            <a:r>
              <a:rPr lang="ko-KR" altLang="en-US" dirty="0">
                <a:solidFill>
                  <a:srgbClr val="0000FF"/>
                </a:solidFill>
              </a:rPr>
              <a:t>→ </a:t>
            </a:r>
            <a:r>
              <a:rPr lang="ko-KR" altLang="en-US" sz="16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기술분야별</a:t>
            </a:r>
            <a:r>
              <a:rPr lang="en-US" altLang="ko-KR" sz="16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6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키워드 검색</a:t>
            </a:r>
            <a:endParaRPr lang="en-US" altLang="ko-KR" sz="16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16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16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국가</a:t>
            </a:r>
            <a:r>
              <a:rPr lang="en-US" altLang="ko-KR" sz="16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R&amp;D </a:t>
            </a:r>
            <a:r>
              <a:rPr lang="ko-KR" altLang="en-US" sz="16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사업관리 서비스 </a:t>
            </a:r>
            <a:r>
              <a:rPr lang="en-US" altLang="ko-KR" sz="16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www.ntis.go.kr) </a:t>
            </a:r>
            <a:r>
              <a:rPr lang="ko-KR" altLang="en-US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검색</a:t>
            </a:r>
            <a:endParaRPr lang="en-US" altLang="ko-KR" sz="16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35000"/>
              </a:lnSpc>
              <a:defRPr/>
            </a:pPr>
            <a:endParaRPr lang="en-US" altLang="ko-KR" sz="1600" dirty="0">
              <a:solidFill>
                <a:srgbClr val="00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954088" y="4179888"/>
            <a:ext cx="7200900" cy="57943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round/>
            <a:headEnd/>
            <a:tailEnd/>
          </a:ln>
          <a:effectLst>
            <a:outerShdw dist="101600" dir="2400000" algn="ctr" rotWithShape="0">
              <a:srgbClr val="000000">
                <a:alpha val="50000"/>
              </a:srgbClr>
            </a:outerShdw>
          </a:effectLst>
        </p:spPr>
        <p:txBody>
          <a:bodyPr wrap="none" lIns="252000" tIns="0" bIns="0" anchor="ctr"/>
          <a:lstStyle/>
          <a:p>
            <a:pPr>
              <a:lnSpc>
                <a:spcPct val="135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의무사항 불이행한 자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보고서 </a:t>
            </a:r>
            <a:r>
              <a:rPr lang="ko-KR" altLang="en-US" sz="20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미제출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기술료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미납 등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973138" y="4965700"/>
            <a:ext cx="7170737" cy="5715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round/>
            <a:headEnd/>
            <a:tailEnd/>
          </a:ln>
          <a:effectLst>
            <a:outerShdw dist="101600" dir="2400000" algn="ctr" rotWithShape="0">
              <a:srgbClr val="000000">
                <a:alpha val="50000"/>
              </a:srgbClr>
            </a:outerShdw>
          </a:effectLst>
        </p:spPr>
        <p:txBody>
          <a:bodyPr wrap="none" lIns="252000" tIns="0" bIns="0" anchor="ctr"/>
          <a:lstStyle/>
          <a:p>
            <a:pPr>
              <a:lnSpc>
                <a:spcPct val="135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연구개발사업에 참여제한중인 자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987425" y="5751513"/>
            <a:ext cx="7164388" cy="55721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round/>
            <a:headEnd/>
            <a:tailEnd/>
          </a:ln>
          <a:effectLst>
            <a:outerShdw dist="101600" dir="2400000" algn="ctr" rotWithShape="0">
              <a:srgbClr val="000000">
                <a:alpha val="50000"/>
              </a:srgbClr>
            </a:outerShdw>
          </a:effectLst>
        </p:spPr>
        <p:txBody>
          <a:bodyPr wrap="none" lIns="252000" tIns="0" bIns="0" anchor="ctr"/>
          <a:lstStyle/>
          <a:p>
            <a:pPr>
              <a:lnSpc>
                <a:spcPct val="135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총괄책임자의 정부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R&amp;D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과제 참여율이 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100% 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이상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947738" y="1738313"/>
            <a:ext cx="7200900" cy="57943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round/>
            <a:headEnd/>
            <a:tailEnd/>
          </a:ln>
          <a:effectLst>
            <a:outerShdw dist="101600" dir="2400000" algn="ctr" rotWithShape="0">
              <a:srgbClr val="000000">
                <a:alpha val="50000"/>
              </a:srgbClr>
            </a:outerShdw>
          </a:effectLst>
        </p:spPr>
        <p:txBody>
          <a:bodyPr wrap="none" lIns="252000" tIns="0" bIns="0" anchor="ctr"/>
          <a:lstStyle/>
          <a:p>
            <a:pPr>
              <a:lnSpc>
                <a:spcPct val="135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신청과제가 공고된 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RFP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의 목표 및 내용에 미부합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8"/>
          <p:cNvGrpSpPr>
            <a:grpSpLocks/>
          </p:cNvGrpSpPr>
          <p:nvPr/>
        </p:nvGrpSpPr>
        <p:grpSpPr bwMode="auto">
          <a:xfrm>
            <a:off x="549275" y="1484313"/>
            <a:ext cx="8126413" cy="4752975"/>
            <a:chOff x="2835" y="1525"/>
            <a:chExt cx="2677" cy="1171"/>
          </a:xfrm>
        </p:grpSpPr>
        <p:pic>
          <p:nvPicPr>
            <p:cNvPr id="126984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>
              <a:off x="2835" y="1525"/>
              <a:ext cx="267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985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 flipV="1">
              <a:off x="2835" y="2087"/>
              <a:ext cx="2677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76146" y="848325"/>
            <a:ext cx="778674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kumimoji="0" lang="ko-KR" altLang="en-US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지원제외</a:t>
            </a: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(2/2)</a:t>
            </a:r>
            <a:endParaRPr kumimoji="0" lang="ko-KR" altLang="en-US" sz="2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882650" y="1674813"/>
            <a:ext cx="7416800" cy="4205287"/>
          </a:xfrm>
          <a:prstGeom prst="roundRect">
            <a:avLst>
              <a:gd name="adj" fmla="val 553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round/>
            <a:headEnd/>
            <a:tailEnd/>
          </a:ln>
          <a:effectLst>
            <a:outerShdw dist="101600" dir="2400000" algn="ctr" rotWithShape="0">
              <a:srgbClr val="000000">
                <a:alpha val="50000"/>
              </a:srgbClr>
            </a:outerShdw>
          </a:effectLst>
        </p:spPr>
        <p:txBody>
          <a:bodyPr wrap="none" lIns="450000" anchor="ctr"/>
          <a:lstStyle/>
          <a:p>
            <a:pPr>
              <a:lnSpc>
                <a:spcPct val="170000"/>
              </a:lnSpc>
              <a:defRPr/>
            </a:pPr>
            <a:endParaRPr lang="en-US" altLang="ko-K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11225" y="1689100"/>
            <a:ext cx="74168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기업의 부도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60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국세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지방세 등의 체납 처분을 받은 경우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60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ko-KR" altLang="en-US" sz="20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채무불이행자명부에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등재 또는 금융기관의 </a:t>
            </a:r>
            <a:r>
              <a:rPr lang="ko-KR" altLang="en-US" sz="20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채무불이행자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60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ko-KR" altLang="en-US" sz="2000" spc="-7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파산</a:t>
            </a:r>
            <a:r>
              <a:rPr lang="en-US" altLang="ko-KR" sz="2000" spc="-7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000" spc="-7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회생절차</a:t>
            </a:r>
            <a:r>
              <a:rPr lang="en-US" altLang="ko-KR" sz="2000" spc="-7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000" spc="-7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개인회생절차의 개시 신청이 이루어진 경우</a:t>
            </a:r>
            <a:endParaRPr lang="en-US" altLang="ko-KR" sz="2000" spc="-7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60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최근 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결산 재무제표상 연속 </a:t>
            </a:r>
            <a:r>
              <a:rPr lang="ko-KR" altLang="en-US" sz="2000" dirty="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부채비율 </a:t>
            </a:r>
            <a:r>
              <a:rPr lang="en-US" altLang="ko-KR" sz="2000" dirty="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500% </a:t>
            </a:r>
            <a:r>
              <a:rPr lang="ko-KR" altLang="en-US" sz="2000" dirty="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이상</a:t>
            </a:r>
            <a:endParaRPr lang="en-US" altLang="ko-KR" sz="2000" dirty="0">
              <a:solidFill>
                <a:srgbClr val="CC33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60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최근 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결산 재무제표상 연속 </a:t>
            </a:r>
            <a:r>
              <a:rPr lang="ko-KR" altLang="en-US" sz="2000" dirty="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유동비율 </a:t>
            </a:r>
            <a:r>
              <a:rPr lang="en-US" altLang="ko-KR" sz="2000" dirty="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50% </a:t>
            </a:r>
            <a:r>
              <a:rPr lang="ko-KR" altLang="en-US" sz="2000" dirty="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이하</a:t>
            </a:r>
            <a:endParaRPr lang="en-US" altLang="ko-KR" sz="2000" dirty="0">
              <a:solidFill>
                <a:srgbClr val="CC33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60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자본전액잠식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60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외부 감사기업인 경우 감사의견이 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20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미반영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”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또는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부정적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8"/>
          <p:cNvGrpSpPr>
            <a:grpSpLocks/>
          </p:cNvGrpSpPr>
          <p:nvPr/>
        </p:nvGrpSpPr>
        <p:grpSpPr bwMode="auto">
          <a:xfrm>
            <a:off x="468313" y="1519238"/>
            <a:ext cx="8415337" cy="4502150"/>
            <a:chOff x="2835" y="1525"/>
            <a:chExt cx="2677" cy="1171"/>
          </a:xfrm>
        </p:grpSpPr>
        <p:pic>
          <p:nvPicPr>
            <p:cNvPr id="128009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>
              <a:off x="2835" y="1525"/>
              <a:ext cx="267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010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 flipV="1">
              <a:off x="2835" y="2087"/>
              <a:ext cx="2677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76146" y="848325"/>
            <a:ext cx="778674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5. </a:t>
            </a:r>
            <a:r>
              <a:rPr kumimoji="0" lang="ko-KR" altLang="en-US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우대사항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746125" y="1735138"/>
            <a:ext cx="7777163" cy="3925887"/>
          </a:xfrm>
          <a:prstGeom prst="roundRect">
            <a:avLst>
              <a:gd name="adj" fmla="val 553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round/>
            <a:headEnd/>
            <a:tailEnd/>
          </a:ln>
          <a:effectLst>
            <a:outerShdw dist="101600" dir="2400000" algn="ctr" rotWithShape="0">
              <a:srgbClr val="000000">
                <a:alpha val="50000"/>
              </a:srgbClr>
            </a:outerShdw>
          </a:effectLst>
        </p:spPr>
        <p:txBody>
          <a:bodyPr wrap="none" lIns="450000" anchor="ctr"/>
          <a:lstStyle/>
          <a:p>
            <a:pPr>
              <a:lnSpc>
                <a:spcPct val="170000"/>
              </a:lnSpc>
              <a:defRPr/>
            </a:pPr>
            <a:endParaRPr lang="en-US" altLang="ko-K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77875" y="1758950"/>
            <a:ext cx="7693025" cy="3143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세계일류상품 생산업체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70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ko-KR" altLang="en-US" sz="2000" spc="-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최근 </a:t>
            </a:r>
            <a:r>
              <a:rPr lang="en-US" altLang="ko-KR" sz="2000" spc="-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000" spc="-2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년이내</a:t>
            </a:r>
            <a:r>
              <a:rPr lang="ko-KR" altLang="en-US" sz="2000" spc="-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spc="-2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지경부</a:t>
            </a:r>
            <a:r>
              <a:rPr lang="ko-KR" altLang="en-US" sz="2000" spc="-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소관 사업</a:t>
            </a:r>
            <a:r>
              <a:rPr lang="en-US" altLang="ko-KR" sz="2000" spc="-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2000" spc="-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우수</a:t>
            </a:r>
            <a:r>
              <a:rPr lang="en-US" altLang="ko-KR" sz="2000" spc="-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”</a:t>
            </a:r>
            <a:r>
              <a:rPr lang="ko-KR" altLang="en-US" sz="2000" spc="-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판정 받은 총괄책임자 신청과제</a:t>
            </a:r>
            <a:endParaRPr lang="en-US" altLang="ko-KR" sz="2000" spc="-2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70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주관기관의 </a:t>
            </a:r>
            <a:r>
              <a:rPr lang="ko-KR" altLang="en-US" sz="20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참여연구원중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여성참여연구원 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10% 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이상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70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en-US" altLang="ko-KR" sz="2000" spc="-7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NET, NEP, R</a:t>
            </a:r>
            <a:r>
              <a:rPr lang="ko-KR" altLang="en-US" sz="2000" spc="-7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인증</a:t>
            </a:r>
            <a:r>
              <a:rPr lang="en-US" altLang="ko-KR" sz="2000" spc="-7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GD </a:t>
            </a:r>
            <a:r>
              <a:rPr lang="ko-KR" altLang="en-US" sz="2000" spc="-7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보유한 기업</a:t>
            </a:r>
            <a:endParaRPr lang="en-US" altLang="ko-KR" sz="2000" spc="-7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70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최근 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년간 상생협력우수기업으로 선정된 기업</a:t>
            </a:r>
            <a:endParaRPr lang="en-US" altLang="ko-KR" sz="2000" dirty="0">
              <a:solidFill>
                <a:srgbClr val="CC33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70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성과활용평가 우수기업</a:t>
            </a:r>
            <a:r>
              <a:rPr lang="en-US" altLang="ko-KR" sz="2000" dirty="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128007" name="직사각형 9"/>
          <p:cNvSpPr>
            <a:spLocks noChangeArrowheads="1"/>
          </p:cNvSpPr>
          <p:nvPr/>
        </p:nvSpPr>
        <p:spPr bwMode="auto">
          <a:xfrm>
            <a:off x="1035050" y="5033963"/>
            <a:ext cx="74882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160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사업별 특성에 따라 사업별 우대기준 및 점수는 사업시행 공고시 별도로 정함</a:t>
            </a:r>
            <a:r>
              <a:rPr lang="en-US" altLang="ko-KR" sz="160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16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8"/>
          <p:cNvGrpSpPr>
            <a:grpSpLocks/>
          </p:cNvGrpSpPr>
          <p:nvPr/>
        </p:nvGrpSpPr>
        <p:grpSpPr bwMode="auto">
          <a:xfrm>
            <a:off x="468313" y="1519238"/>
            <a:ext cx="8415337" cy="4573587"/>
            <a:chOff x="2835" y="1525"/>
            <a:chExt cx="2677" cy="1171"/>
          </a:xfrm>
        </p:grpSpPr>
        <p:pic>
          <p:nvPicPr>
            <p:cNvPr id="129033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>
              <a:off x="2835" y="1525"/>
              <a:ext cx="267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034" name="Picture 6" descr="3"/>
            <p:cNvPicPr>
              <a:picLocks noChangeAspect="1" noChangeArrowheads="1"/>
            </p:cNvPicPr>
            <p:nvPr/>
          </p:nvPicPr>
          <p:blipFill>
            <a:blip r:embed="rId2" cstate="print"/>
            <a:srcRect t="49240"/>
            <a:stretch>
              <a:fillRect/>
            </a:stretch>
          </p:blipFill>
          <p:spPr bwMode="auto">
            <a:xfrm rot="10800000" flipV="1">
              <a:off x="2835" y="2087"/>
              <a:ext cx="2677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76146" y="848325"/>
            <a:ext cx="778674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6. </a:t>
            </a:r>
            <a:r>
              <a:rPr kumimoji="0" lang="ko-KR" altLang="en-US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감점사항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746125" y="1735138"/>
            <a:ext cx="7777163" cy="3925887"/>
          </a:xfrm>
          <a:prstGeom prst="roundRect">
            <a:avLst>
              <a:gd name="adj" fmla="val 553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round/>
            <a:headEnd/>
            <a:tailEnd/>
          </a:ln>
          <a:effectLst>
            <a:outerShdw dist="101600" dir="2400000" algn="ctr" rotWithShape="0">
              <a:srgbClr val="000000">
                <a:alpha val="50000"/>
              </a:srgbClr>
            </a:outerShdw>
          </a:effectLst>
        </p:spPr>
        <p:txBody>
          <a:bodyPr wrap="none" lIns="450000" anchor="ctr"/>
          <a:lstStyle/>
          <a:p>
            <a:pPr>
              <a:lnSpc>
                <a:spcPct val="170000"/>
              </a:lnSpc>
              <a:defRPr/>
            </a:pPr>
            <a:endParaRPr lang="en-US" altLang="ko-K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77875" y="1873250"/>
            <a:ext cx="7693025" cy="2708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평가결과 불성실중단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불성실실패 과제의 총괄책임자 신청과제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70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정당한 사유 없이 협약포기경력이 있는 총괄책임자나 기관</a:t>
            </a:r>
            <a:endParaRPr lang="en-US" altLang="ko-KR" sz="2000" spc="-2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70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「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하도급거래 공정화에 관한 법률」을 최근 </a:t>
            </a: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이내에 상습적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70000"/>
              </a:lnSpc>
              <a:defRPr/>
            </a:pPr>
            <a:r>
              <a:rPr lang="en-US" altLang="ko-KR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으로 위반한 기업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70000"/>
              </a:lnSpc>
              <a:defRPr/>
            </a:pP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○ 그 밖에 장관이 별도로 정하는 경우</a:t>
            </a:r>
            <a:r>
              <a:rPr lang="en-US" altLang="ko-KR" sz="2000" spc="-7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9031" name="직사각형 9"/>
          <p:cNvSpPr>
            <a:spLocks noChangeArrowheads="1"/>
          </p:cNvSpPr>
          <p:nvPr/>
        </p:nvSpPr>
        <p:spPr bwMode="auto">
          <a:xfrm>
            <a:off x="971550" y="4581525"/>
            <a:ext cx="7488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160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사업별 특성에 따라 사업별 감점기준 및 점수는 사업시행 공고시 별도로 정함</a:t>
            </a:r>
            <a:r>
              <a:rPr lang="en-US" altLang="ko-KR" sz="160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16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8"/>
          <p:cNvGrpSpPr>
            <a:grpSpLocks/>
          </p:cNvGrpSpPr>
          <p:nvPr/>
        </p:nvGrpSpPr>
        <p:grpSpPr bwMode="auto">
          <a:xfrm>
            <a:off x="468313" y="1519238"/>
            <a:ext cx="8280400" cy="4752975"/>
            <a:chOff x="2835" y="1525"/>
            <a:chExt cx="2677" cy="1171"/>
          </a:xfrm>
        </p:grpSpPr>
        <p:pic>
          <p:nvPicPr>
            <p:cNvPr id="130081" name="Picture 6" descr="3"/>
            <p:cNvPicPr>
              <a:picLocks noChangeAspect="1" noChangeArrowheads="1"/>
            </p:cNvPicPr>
            <p:nvPr/>
          </p:nvPicPr>
          <p:blipFill>
            <a:blip r:embed="rId3" cstate="print"/>
            <a:srcRect t="49240"/>
            <a:stretch>
              <a:fillRect/>
            </a:stretch>
          </p:blipFill>
          <p:spPr bwMode="auto">
            <a:xfrm rot="10800000">
              <a:off x="2835" y="1525"/>
              <a:ext cx="267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082" name="Picture 6" descr="3"/>
            <p:cNvPicPr>
              <a:picLocks noChangeAspect="1" noChangeArrowheads="1"/>
            </p:cNvPicPr>
            <p:nvPr/>
          </p:nvPicPr>
          <p:blipFill>
            <a:blip r:embed="rId3" cstate="print"/>
            <a:srcRect t="49240"/>
            <a:stretch>
              <a:fillRect/>
            </a:stretch>
          </p:blipFill>
          <p:spPr bwMode="auto">
            <a:xfrm rot="10800000" flipV="1">
              <a:off x="2835" y="2087"/>
              <a:ext cx="2677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76146" y="848325"/>
            <a:ext cx="778674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7. </a:t>
            </a:r>
            <a:r>
              <a:rPr kumimoji="0" lang="ko-KR" altLang="en-US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사업비의 산정</a:t>
            </a:r>
            <a:r>
              <a:rPr kumimoji="0" lang="en-US" altLang="ko-KR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(1/2)</a:t>
            </a:r>
            <a:endParaRPr kumimoji="0" lang="ko-KR" altLang="en-US" sz="2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723900" y="1727200"/>
          <a:ext cx="7745486" cy="4248152"/>
        </p:xfrm>
        <a:graphic>
          <a:graphicData uri="http://schemas.openxmlformats.org/drawingml/2006/table">
            <a:tbl>
              <a:tblPr/>
              <a:tblGrid>
                <a:gridCol w="1158048"/>
                <a:gridCol w="1375466"/>
                <a:gridCol w="5211972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사용 용도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604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인건비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내부인건비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참여연구원 중 수행기관 소속 연구원에게 지급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6048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외부인건비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수행기관에 소속되지 않는 연구원에게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지급</a:t>
                      </a:r>
                      <a:endParaRPr kumimoji="0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6048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직접비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연구시설 및 재료비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1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개월 이상 사용할 수 있는 기자재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연구시설</a:t>
                      </a:r>
                      <a:endParaRPr kumimoji="0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시약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및 재료비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전산처리 및 관리비</a:t>
                      </a:r>
                      <a:endParaRPr kumimoji="0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시제품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시작품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시험설비 제작 경비</a:t>
                      </a:r>
                      <a:endParaRPr kumimoji="0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6048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연구활동비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국내외 출장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인쇄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복사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공공요금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사무용품 등</a:t>
                      </a:r>
                      <a:endParaRPr kumimoji="0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전문가 활용비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도서구입비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세미나 참가비</a:t>
                      </a:r>
                      <a:endParaRPr kumimoji="0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기술도입비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세부과제 관리비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식대 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6048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연구수당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과제책임자 및 참여연구원 보상 장려금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6699"/>
            </a:gs>
            <a:gs pos="50000">
              <a:srgbClr val="336699">
                <a:gamma/>
                <a:shade val="46275"/>
                <a:invGamma/>
              </a:srgbClr>
            </a:gs>
            <a:gs pos="100000">
              <a:srgbClr val="336699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6699"/>
            </a:gs>
            <a:gs pos="50000">
              <a:srgbClr val="336699">
                <a:gamma/>
                <a:shade val="46275"/>
                <a:invGamma/>
              </a:srgbClr>
            </a:gs>
            <a:gs pos="100000">
              <a:srgbClr val="336699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6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20547</TotalTime>
  <Words>1393</Words>
  <Application>Microsoft Office PowerPoint</Application>
  <PresentationFormat>화면 슬라이드 쇼(4:3)</PresentationFormat>
  <Paragraphs>297</Paragraphs>
  <Slides>17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17</vt:i4>
      </vt:variant>
    </vt:vector>
  </HeadingPairs>
  <TitlesOfParts>
    <vt:vector size="24" baseType="lpstr">
      <vt:lpstr>Office 테마</vt:lpstr>
      <vt:lpstr>5_기본 디자인</vt:lpstr>
      <vt:lpstr>2_기본 디자인</vt:lpstr>
      <vt:lpstr>디자인 사용자 지정</vt:lpstr>
      <vt:lpstr>1_Office 테마</vt:lpstr>
      <vt:lpstr>기본 디자인</vt:lpstr>
      <vt:lpstr>1_기본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sungil9</dc:creator>
  <cp:lastModifiedBy>이병현</cp:lastModifiedBy>
  <cp:revision>1980</cp:revision>
  <dcterms:created xsi:type="dcterms:W3CDTF">2010-06-01T05:21:46Z</dcterms:created>
  <dcterms:modified xsi:type="dcterms:W3CDTF">2012-01-11T00:31:52Z</dcterms:modified>
</cp:coreProperties>
</file>